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1" r:id="rId3"/>
    <p:sldId id="260" r:id="rId4"/>
    <p:sldId id="267" r:id="rId5"/>
    <p:sldId id="264" r:id="rId6"/>
    <p:sldId id="372" r:id="rId7"/>
    <p:sldId id="378" r:id="rId8"/>
    <p:sldId id="373" r:id="rId9"/>
    <p:sldId id="374" r:id="rId10"/>
    <p:sldId id="375" r:id="rId11"/>
    <p:sldId id="377" r:id="rId12"/>
    <p:sldId id="376" r:id="rId13"/>
    <p:sldId id="382" r:id="rId14"/>
    <p:sldId id="381" r:id="rId15"/>
    <p:sldId id="379" r:id="rId16"/>
    <p:sldId id="380" r:id="rId17"/>
    <p:sldId id="383" r:id="rId18"/>
    <p:sldId id="3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C8EE-1CFF-C5C6-354C-5A9867723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E9EE9-44E3-D9A6-3BDE-919A3374F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FAF8-1799-5B71-7CFF-EA26DADF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03E94-0015-2F68-CB03-FAF79695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78321-19AA-1333-0EB0-F0B5F2D1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1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AC2E-96DC-E63A-BA72-066C7497A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CBD47-03EF-97DB-C81E-179275E07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73658-37B6-0F10-3C68-83C10F08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F7940-218C-F654-2D07-28BA266E9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7B6B6-D5A7-B314-A09A-D7C91719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7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E7A81-E242-83CF-D4C5-5F8370672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70724-F73B-A1A3-3913-16BBE9EF1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304C3-4387-DEAE-5773-38ED8F8D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7B52-008B-E02A-8B4A-171B1D88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B494A-9D56-ADB2-1F0E-FBAD220B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9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0D5E-CCB2-2318-6E1D-E47ED265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3C9E-D24E-D610-83BF-4863649E6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9993F-0CA8-C88C-18BF-DCFB95F3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57A03-99A8-1198-C422-1B9F0CD5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D9C27-B846-DFFE-0410-D1770F17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9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2EF4-081B-0638-E120-27B689D8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EF22A-24A5-13C1-0029-28485F5B4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A6A-BC2D-5241-6397-676381570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7B31C-74B1-171D-5169-5CDAD7CC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E3342-DA2D-9F9D-554B-849E4C10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3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C588-BFEB-F4F6-CAB5-026EE901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A4D1D-6396-10DB-F069-F660D025C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60C27-FAA2-9597-210A-34AA2C859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3F220-13AE-A189-BFB6-AB33D413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8E2AC-4329-5AF4-D6BE-22613228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A8DED-17C4-D839-E54D-3E4BC413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9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45FA-AC87-4A80-E6FF-902FC90F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57D48-7017-252D-E626-B8C42964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B099E-0AFA-C2F6-6065-5191DE0B5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D0C6-B41B-F31A-86E8-0F79DAF66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8EB22-A695-1442-AF07-3ED39BF1C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C75F7-07EB-A9A2-9FC2-FDE8446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2E009-C133-FB51-D21D-10B2148C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E1D0E7-54E8-6F1E-316C-FC5A3F36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7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E728-389B-A60F-345D-47B902E1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4D3DD-67CA-28E4-A39F-F3E5EE0A3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97B0A-1CC1-9D05-5E05-2C0E0682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75C5A-C6A3-86FF-D42E-096ED5CA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0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D2721F-E92D-54C4-5FB4-8F8043F0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EDAC4-3514-0821-61BF-73679A81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10618-5E6F-CB26-2435-8795EB69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E502-5C70-4136-0F7F-6F1AEBCD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B7E0A-7029-8DB4-5C1B-ABCD91FC4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81766-7514-6E09-B65F-A3963459E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8AD2E-6930-DB7A-2F73-41823898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79D34-34D6-CFC1-4D5A-B5FD231B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3FC5F-382E-8C97-E5B6-26757182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0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FD64-ADD2-C232-B544-E5DBEDE3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9C88E-A883-3FAE-263B-E4C4203EE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3B96B-856D-E644-3C84-337447A3F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0CC7E-E97D-F743-B9C4-CA23CC32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5C8B9-37E6-CB50-EACE-49B815A3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28E92-2B83-61ED-88B3-A6A91B7E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0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3993C-931F-BDF1-7EDF-8EC446EE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DFB23-92D6-39DD-742D-AB3FC3832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4A1C9-3B94-E091-BF79-FE662B15F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4A0A2-358A-3A01-11D6-AB90D6161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0172-3102-7FDB-5BBF-978B5D046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5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1F0B-1FB1-ED58-F673-CBAEF962C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Management of Prairie Wetland Complexes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6AE35-A1A0-751D-342B-A298B489C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Andrew Sipocz</a:t>
            </a:r>
          </a:p>
          <a:p>
            <a:r>
              <a:rPr lang="en-US" dirty="0">
                <a:solidFill>
                  <a:schemeClr val="bg1"/>
                </a:solidFill>
              </a:rPr>
              <a:t>Natural Resource Coordinator, State Parks</a:t>
            </a:r>
          </a:p>
          <a:p>
            <a:r>
              <a:rPr lang="en-US" dirty="0">
                <a:solidFill>
                  <a:schemeClr val="bg1"/>
                </a:solidFill>
              </a:rPr>
              <a:t>Texas Parks and Wildlife Department</a:t>
            </a:r>
          </a:p>
          <a:p>
            <a:r>
              <a:rPr lang="en-US" dirty="0">
                <a:solidFill>
                  <a:schemeClr val="bg1"/>
                </a:solidFill>
              </a:rPr>
              <a:t>andrew.sipocz@tpwd.texas.gov</a:t>
            </a:r>
          </a:p>
        </p:txBody>
      </p:sp>
    </p:spTree>
    <p:extLst>
      <p:ext uri="{BB962C8B-B14F-4D97-AF65-F5344CB8AC3E}">
        <p14:creationId xmlns:p14="http://schemas.microsoft.com/office/powerpoint/2010/main" val="85510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01C6-68BC-9C13-0A93-B9E3997F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4" y="365125"/>
            <a:ext cx="10901515" cy="8540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Seamless Wetland Edge – Shallow Water</a:t>
            </a:r>
          </a:p>
        </p:txBody>
      </p:sp>
      <p:pic>
        <p:nvPicPr>
          <p:cNvPr id="4" name="Picture 3" descr="A marshy area with water and grass&#10;&#10;Description automatically generated with medium confidence">
            <a:extLst>
              <a:ext uri="{FF2B5EF4-FFF2-40B4-BE49-F238E27FC236}">
                <a16:creationId xmlns:a16="http://schemas.microsoft.com/office/drawing/2014/main" id="{87145EC7-BECA-4250-640B-928BA99A6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42" y="1219200"/>
            <a:ext cx="7243915" cy="54329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322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87BF-B808-CFA1-4DC0-AAA915B34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6111"/>
            <a:ext cx="9144000" cy="8440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0AD85-8D9D-6893-4BC6-62EDB4D6B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7794"/>
            <a:ext cx="9144000" cy="337000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Prescribed Fire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Herbicide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Shredding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Haying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Grazing</a:t>
            </a:r>
          </a:p>
        </p:txBody>
      </p:sp>
    </p:spTree>
    <p:extLst>
      <p:ext uri="{BB962C8B-B14F-4D97-AF65-F5344CB8AC3E}">
        <p14:creationId xmlns:p14="http://schemas.microsoft.com/office/powerpoint/2010/main" val="354300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C05A-3DB7-8DC9-3BEF-FE0E1CE61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816"/>
            <a:ext cx="10515600" cy="88357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Prescribed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08015-CF03-2002-59EA-7248E1F7CDD5}"/>
              </a:ext>
            </a:extLst>
          </p:cNvPr>
          <p:cNvSpPr txBox="1"/>
          <p:nvPr/>
        </p:nvSpPr>
        <p:spPr>
          <a:xfrm>
            <a:off x="7901860" y="932617"/>
            <a:ext cx="41066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Avoid Burn Shadows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Created by Wetland and Road Edges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Solution – Burn on Different Wind Directions, Different Ignition Strategy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Shredding/Herbicide</a:t>
            </a:r>
          </a:p>
        </p:txBody>
      </p:sp>
      <p:pic>
        <p:nvPicPr>
          <p:cNvPr id="5" name="Picture 4" descr="A field of grass and water&#10;&#10;Description automatically generated">
            <a:extLst>
              <a:ext uri="{FF2B5EF4-FFF2-40B4-BE49-F238E27FC236}">
                <a16:creationId xmlns:a16="http://schemas.microsoft.com/office/drawing/2014/main" id="{928B594A-1255-688C-5F75-9C8D57539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8" y="1248698"/>
            <a:ext cx="6954685" cy="52160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69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een grass&#10;&#10;Description automatically generated">
            <a:extLst>
              <a:ext uri="{FF2B5EF4-FFF2-40B4-BE49-F238E27FC236}">
                <a16:creationId xmlns:a16="http://schemas.microsoft.com/office/drawing/2014/main" id="{F4AA2ACA-2E93-0FB0-1685-2EBA787C2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63" y="343870"/>
            <a:ext cx="9250874" cy="61702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8358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fighter standing in a field&#10;&#10;Description automatically generated">
            <a:extLst>
              <a:ext uri="{FF2B5EF4-FFF2-40B4-BE49-F238E27FC236}">
                <a16:creationId xmlns:a16="http://schemas.microsoft.com/office/drawing/2014/main" id="{BB74F06D-8045-7B46-F9D8-23A9C0947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90" y="604683"/>
            <a:ext cx="7531510" cy="5648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6905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DD7D-D3AB-C205-B4DE-D0BD3AE16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691"/>
            <a:ext cx="9144000" cy="97733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Herbicide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3B0AC23-160A-BD96-9139-C90ADC229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51895"/>
            <a:ext cx="9144000" cy="469541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Wetlands Will be Invaded by Chinese Tallow, Black Willow, Cattail Where Fire, Shredding, Haying Isn’t Effective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Local Herbicide Dealer is a Wealth of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General – Glyphosate – Defoliates, often not effective on woody growth and many herbs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Broad Leaved – </a:t>
            </a:r>
            <a:r>
              <a:rPr lang="en-US" sz="2800" dirty="0" err="1">
                <a:solidFill>
                  <a:schemeClr val="bg1"/>
                </a:solidFill>
              </a:rPr>
              <a:t>Trichlopyr</a:t>
            </a:r>
            <a:r>
              <a:rPr lang="en-US" sz="2800" dirty="0">
                <a:solidFill>
                  <a:schemeClr val="bg1"/>
                </a:solidFill>
              </a:rPr>
              <a:t> – Can be applied foliar or basal or hack and squirt – Effective on woody growth but broadcasting will kill prairie herbs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Specialty herbicides – Imazapic, etc. effective on specific weed problems</a:t>
            </a:r>
          </a:p>
        </p:txBody>
      </p:sp>
    </p:spTree>
    <p:extLst>
      <p:ext uri="{BB962C8B-B14F-4D97-AF65-F5344CB8AC3E}">
        <p14:creationId xmlns:p14="http://schemas.microsoft.com/office/powerpoint/2010/main" val="27052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29D26-1B65-4073-CC42-93E17D05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Shredding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C946A-1857-9F2A-EF49-3EF73E678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Technique I Try to Avoid – Thatch is a Problem as is Spread of Invasive Grasses and Forbs</a:t>
            </a:r>
          </a:p>
          <a:p>
            <a:r>
              <a:rPr lang="en-US" dirty="0">
                <a:solidFill>
                  <a:schemeClr val="bg1"/>
                </a:solidFill>
              </a:rPr>
              <a:t>Used to Control Woody Vegetation and Cattails (Robust Emergents)</a:t>
            </a:r>
          </a:p>
          <a:p>
            <a:r>
              <a:rPr lang="en-US" dirty="0">
                <a:solidFill>
                  <a:schemeClr val="bg1"/>
                </a:solidFill>
              </a:rPr>
              <a:t>More Effective Under Drought Conditions</a:t>
            </a:r>
          </a:p>
          <a:p>
            <a:r>
              <a:rPr lang="en-US" dirty="0">
                <a:solidFill>
                  <a:schemeClr val="bg1"/>
                </a:solidFill>
              </a:rPr>
              <a:t>Effective for First Year Growth of Trees</a:t>
            </a:r>
          </a:p>
          <a:p>
            <a:r>
              <a:rPr lang="en-US" dirty="0">
                <a:solidFill>
                  <a:schemeClr val="bg1"/>
                </a:solidFill>
              </a:rPr>
              <a:t>Very Effective for Encouraging Seed Germination During Establishment – Prior to Prescribed Fire</a:t>
            </a:r>
          </a:p>
          <a:p>
            <a:r>
              <a:rPr lang="en-US" dirty="0">
                <a:solidFill>
                  <a:schemeClr val="bg1"/>
                </a:solidFill>
              </a:rPr>
              <a:t>Maintain Fire Breaks – On High Ground</a:t>
            </a:r>
          </a:p>
        </p:txBody>
      </p:sp>
    </p:spTree>
    <p:extLst>
      <p:ext uri="{BB962C8B-B14F-4D97-AF65-F5344CB8AC3E}">
        <p14:creationId xmlns:p14="http://schemas.microsoft.com/office/powerpoint/2010/main" val="2620455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E369-DBCC-F5FE-33A2-3D895E8D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7A8FD-7AA8-87F3-6880-C30F058DE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746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Very Effective in Maintaining Prairie</a:t>
            </a:r>
          </a:p>
          <a:p>
            <a:r>
              <a:rPr lang="en-US" dirty="0">
                <a:solidFill>
                  <a:schemeClr val="bg1"/>
                </a:solidFill>
              </a:rPr>
              <a:t>Impractical in Most Wetlands</a:t>
            </a:r>
          </a:p>
        </p:txBody>
      </p:sp>
    </p:spTree>
    <p:extLst>
      <p:ext uri="{BB962C8B-B14F-4D97-AF65-F5344CB8AC3E}">
        <p14:creationId xmlns:p14="http://schemas.microsoft.com/office/powerpoint/2010/main" val="403140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285A-8759-3FE9-1B99-D3C3C43A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Grazing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FDAEA-B3B7-13AF-CF1A-2A512DE04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Excellent for Managing Robust Emergent Growth in Wetlands</a:t>
            </a:r>
          </a:p>
          <a:p>
            <a:r>
              <a:rPr lang="en-US" dirty="0">
                <a:solidFill>
                  <a:schemeClr val="bg1"/>
                </a:solidFill>
              </a:rPr>
              <a:t>Difficult to Overgraze Our Wetlands</a:t>
            </a:r>
          </a:p>
          <a:p>
            <a:r>
              <a:rPr lang="en-US" dirty="0">
                <a:solidFill>
                  <a:schemeClr val="bg1"/>
                </a:solidFill>
              </a:rPr>
              <a:t>Use in Place of Discing or Other Disturbance</a:t>
            </a:r>
          </a:p>
          <a:p>
            <a:r>
              <a:rPr lang="en-US" dirty="0">
                <a:solidFill>
                  <a:schemeClr val="bg1"/>
                </a:solidFill>
              </a:rPr>
              <a:t>Between Bison and Geese Our Wetlands Were Grazed a </a:t>
            </a:r>
            <a:r>
              <a:rPr lang="en-US" b="1" dirty="0">
                <a:solidFill>
                  <a:schemeClr val="bg1"/>
                </a:solidFill>
              </a:rPr>
              <a:t>Lot</a:t>
            </a:r>
          </a:p>
          <a:p>
            <a:r>
              <a:rPr lang="en-US" dirty="0">
                <a:solidFill>
                  <a:schemeClr val="bg1"/>
                </a:solidFill>
              </a:rPr>
              <a:t>Difficult to Manage on Upland Prairie as They Require Less Grazing Duration Than Wetlands</a:t>
            </a:r>
          </a:p>
          <a:p>
            <a:r>
              <a:rPr lang="en-US" dirty="0">
                <a:solidFill>
                  <a:schemeClr val="bg1"/>
                </a:solidFill>
              </a:rPr>
              <a:t>Some Wetland Birds Need Dense Cover in Both Prairie and Wetland</a:t>
            </a:r>
          </a:p>
          <a:p>
            <a:r>
              <a:rPr lang="en-US" dirty="0">
                <a:solidFill>
                  <a:schemeClr val="bg1"/>
                </a:solidFill>
              </a:rPr>
              <a:t>Should be Looked at as a Tool – Not Free or as an Income Stream</a:t>
            </a:r>
          </a:p>
          <a:p>
            <a:r>
              <a:rPr lang="en-US" dirty="0">
                <a:solidFill>
                  <a:schemeClr val="bg1"/>
                </a:solidFill>
              </a:rPr>
              <a:t>Invasive Species Introduction and Spread can be a Real Problem</a:t>
            </a:r>
          </a:p>
        </p:txBody>
      </p:sp>
    </p:spTree>
    <p:extLst>
      <p:ext uri="{BB962C8B-B14F-4D97-AF65-F5344CB8AC3E}">
        <p14:creationId xmlns:p14="http://schemas.microsoft.com/office/powerpoint/2010/main" val="391127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39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Delta Landforms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261"/>
          <a:stretch/>
        </p:blipFill>
        <p:spPr>
          <a:xfrm>
            <a:off x="257908" y="1213338"/>
            <a:ext cx="5838092" cy="283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078524"/>
            <a:ext cx="4595380" cy="4410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61" y="4182792"/>
            <a:ext cx="3626922" cy="2450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04692" y="5623556"/>
            <a:ext cx="6301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Deltas are dynamic landforms, channels are constantly changing shape and being abandoned</a:t>
            </a:r>
          </a:p>
        </p:txBody>
      </p:sp>
    </p:spTree>
    <p:extLst>
      <p:ext uri="{BB962C8B-B14F-4D97-AF65-F5344CB8AC3E}">
        <p14:creationId xmlns:p14="http://schemas.microsoft.com/office/powerpoint/2010/main" val="328683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134" y="71022"/>
            <a:ext cx="10479152" cy="163349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Texas Coastal Plain- Overlapping Inland (fluvial) deltas.</a:t>
            </a:r>
            <a:br>
              <a:rPr lang="en-US" sz="2800" dirty="0">
                <a:solidFill>
                  <a:schemeClr val="bg1"/>
                </a:solidFill>
                <a:latin typeface="+mn-lt"/>
              </a:rPr>
            </a:br>
            <a:r>
              <a:rPr lang="en-US" sz="2800" dirty="0">
                <a:solidFill>
                  <a:schemeClr val="bg1"/>
                </a:solidFill>
                <a:latin typeface="+mn-lt"/>
              </a:rPr>
              <a:t>3,000,000 years in the making.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4" y="1581132"/>
            <a:ext cx="5293883" cy="4077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664"/>
          <a:stretch/>
        </p:blipFill>
        <p:spPr>
          <a:xfrm>
            <a:off x="7826619" y="1581132"/>
            <a:ext cx="3244278" cy="4962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68593" y="5835343"/>
            <a:ext cx="488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Blum and Aslan, Sedimentary Geology 190 (2006) 177-211.</a:t>
            </a:r>
          </a:p>
        </p:txBody>
      </p:sp>
    </p:spTree>
    <p:extLst>
      <p:ext uri="{BB962C8B-B14F-4D97-AF65-F5344CB8AC3E}">
        <p14:creationId xmlns:p14="http://schemas.microsoft.com/office/powerpoint/2010/main" val="2385659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0" y="1291882"/>
            <a:ext cx="8297040" cy="496765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40804" y="169679"/>
            <a:ext cx="11488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Pleistocene Meander Ridge – Nash Prairie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6" y="1412630"/>
            <a:ext cx="5444191" cy="4726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677470" y="1770185"/>
            <a:ext cx="4025699" cy="23446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9292" y="5749389"/>
            <a:ext cx="5978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Conservation Fund – Michael Schwartz</a:t>
            </a:r>
          </a:p>
        </p:txBody>
      </p:sp>
    </p:spTree>
    <p:extLst>
      <p:ext uri="{BB962C8B-B14F-4D97-AF65-F5344CB8AC3E}">
        <p14:creationId xmlns:p14="http://schemas.microsoft.com/office/powerpoint/2010/main" val="108127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ipocz\Documents\State_Parks\Prairies\Prairie Wetlands\CoastalPrairie_HistoricRan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36" y="521732"/>
            <a:ext cx="8950834" cy="57936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0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26C0-12A2-F045-AC86-D8610997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 Problems with Prairie and Marsh Complexes – Prairie Wetlands</a:t>
            </a:r>
          </a:p>
        </p:txBody>
      </p:sp>
      <p:pic>
        <p:nvPicPr>
          <p:cNvPr id="3" name="Picture 2" descr="A swamp with grass and trees&#10;&#10;Description automatically generated">
            <a:extLst>
              <a:ext uri="{FF2B5EF4-FFF2-40B4-BE49-F238E27FC236}">
                <a16:creationId xmlns:a16="http://schemas.microsoft.com/office/drawing/2014/main" id="{93FB5195-FFC6-9EFA-1DAE-1D08A61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8" y="2102772"/>
            <a:ext cx="5853471" cy="43901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A field of tall grass&#10;&#10;Description automatically generated">
            <a:extLst>
              <a:ext uri="{FF2B5EF4-FFF2-40B4-BE49-F238E27FC236}">
                <a16:creationId xmlns:a16="http://schemas.microsoft.com/office/drawing/2014/main" id="{5F885BD2-C468-55D2-CF09-54E7A1850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21" y="1690688"/>
            <a:ext cx="5991124" cy="44933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861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EE679-8667-28CD-82D1-4B263477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Prairie Wetland – Avoidance of Problem Situations Through Wetland Restoration Design</a:t>
            </a:r>
          </a:p>
        </p:txBody>
      </p:sp>
      <p:pic>
        <p:nvPicPr>
          <p:cNvPr id="4" name="Picture 3" descr="A marsh with tall grass and water&#10;&#10;Description automatically generated">
            <a:extLst>
              <a:ext uri="{FF2B5EF4-FFF2-40B4-BE49-F238E27FC236}">
                <a16:creationId xmlns:a16="http://schemas.microsoft.com/office/drawing/2014/main" id="{3E74227C-C95B-639B-9C32-FD4F3C95D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88" y="1818968"/>
            <a:ext cx="6469624" cy="48522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2714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9E98-8946-72AA-4D1D-17AD0DD3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810"/>
            <a:ext cx="10515600" cy="87374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Prairie Wetland Restoration - Seeding</a:t>
            </a:r>
          </a:p>
        </p:txBody>
      </p:sp>
      <p:pic>
        <p:nvPicPr>
          <p:cNvPr id="4" name="Picture 3" descr="A field of grass with birds flying&#10;&#10;Description automatically generated">
            <a:extLst>
              <a:ext uri="{FF2B5EF4-FFF2-40B4-BE49-F238E27FC236}">
                <a16:creationId xmlns:a16="http://schemas.microsoft.com/office/drawing/2014/main" id="{32A4A4BD-C69C-3941-B585-A06A836C1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81550"/>
            <a:ext cx="7808479" cy="52035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F315C-8D71-A8AE-1CBA-FBFF9AB1D69F}"/>
              </a:ext>
            </a:extLst>
          </p:cNvPr>
          <p:cNvSpPr txBox="1"/>
          <p:nvPr/>
        </p:nvSpPr>
        <p:spPr>
          <a:xfrm>
            <a:off x="8888361" y="1386348"/>
            <a:ext cx="28906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Seed the Bulk of the Site First.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Then Excavate or Levee Wetlands</a:t>
            </a:r>
          </a:p>
        </p:txBody>
      </p:sp>
    </p:spTree>
    <p:extLst>
      <p:ext uri="{BB962C8B-B14F-4D97-AF65-F5344CB8AC3E}">
        <p14:creationId xmlns:p14="http://schemas.microsoft.com/office/powerpoint/2010/main" val="104774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CF23-C071-E18D-88F5-4BE815E1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Wetland Border Problems – Levees, Borrow Ditches, Ditches, Roads, Burn Shadows</a:t>
            </a:r>
          </a:p>
        </p:txBody>
      </p:sp>
      <p:pic>
        <p:nvPicPr>
          <p:cNvPr id="4" name="Picture 3" descr="A water body with grass and dirt&#10;&#10;Description automatically generated with medium confidence">
            <a:extLst>
              <a:ext uri="{FF2B5EF4-FFF2-40B4-BE49-F238E27FC236}">
                <a16:creationId xmlns:a16="http://schemas.microsoft.com/office/drawing/2014/main" id="{F92C3F9A-29EE-BC7B-7567-989612C68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5" y="1838120"/>
            <a:ext cx="6864145" cy="4576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754CE1-BB1B-0C2C-C4A6-274B20F80A72}"/>
              </a:ext>
            </a:extLst>
          </p:cNvPr>
          <p:cNvSpPr txBox="1"/>
          <p:nvPr/>
        </p:nvSpPr>
        <p:spPr>
          <a:xfrm>
            <a:off x="8200104" y="2356453"/>
            <a:ext cx="35494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Design the Wetland to Have Seamless Edges if Possible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Avoid Spoil Mounds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Dozer Pushes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Ruts</a:t>
            </a:r>
          </a:p>
        </p:txBody>
      </p:sp>
    </p:spTree>
    <p:extLst>
      <p:ext uri="{BB962C8B-B14F-4D97-AF65-F5344CB8AC3E}">
        <p14:creationId xmlns:p14="http://schemas.microsoft.com/office/powerpoint/2010/main" val="3990766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429</Words>
  <Application>Microsoft Office PowerPoint</Application>
  <PresentationFormat>Widescreen</PresentationFormat>
  <Paragraphs>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Management of Prairie Wetland Complexes</vt:lpstr>
      <vt:lpstr>Delta Landforms</vt:lpstr>
      <vt:lpstr>Texas Coastal Plain- Overlapping Inland (fluvial) deltas. 3,000,000 years in the making.</vt:lpstr>
      <vt:lpstr>PowerPoint Presentation</vt:lpstr>
      <vt:lpstr>PowerPoint Presentation</vt:lpstr>
      <vt:lpstr>Management Problems with Prairie and Marsh Complexes – Prairie Wetlands</vt:lpstr>
      <vt:lpstr>Prairie Wetland – Avoidance of Problem Situations Through Wetland Restoration Design</vt:lpstr>
      <vt:lpstr>Prairie Wetland Restoration - Seeding</vt:lpstr>
      <vt:lpstr>Wetland Border Problems – Levees, Borrow Ditches, Ditches, Roads, Burn Shadows</vt:lpstr>
      <vt:lpstr>Seamless Wetland Edge – Shallow Water</vt:lpstr>
      <vt:lpstr>Management Solutions</vt:lpstr>
      <vt:lpstr>Prescribed Fire</vt:lpstr>
      <vt:lpstr>PowerPoint Presentation</vt:lpstr>
      <vt:lpstr>PowerPoint Presentation</vt:lpstr>
      <vt:lpstr>Herbicide</vt:lpstr>
      <vt:lpstr>Shredding</vt:lpstr>
      <vt:lpstr>Haying</vt:lpstr>
      <vt:lpstr>Grazing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Prairie Wetland Complexes</dc:title>
  <dc:creator>Andrew Sipocz</dc:creator>
  <cp:lastModifiedBy>Andrew Sipocz</cp:lastModifiedBy>
  <cp:revision>1</cp:revision>
  <dcterms:created xsi:type="dcterms:W3CDTF">2024-04-17T14:07:10Z</dcterms:created>
  <dcterms:modified xsi:type="dcterms:W3CDTF">2024-04-17T15:21:41Z</dcterms:modified>
</cp:coreProperties>
</file>