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3" r:id="rId1"/>
  </p:sldMasterIdLst>
  <p:notesMasterIdLst>
    <p:notesMasterId r:id="rId42"/>
  </p:notesMasterIdLst>
  <p:sldIdLst>
    <p:sldId id="486" r:id="rId2"/>
    <p:sldId id="284" r:id="rId3"/>
    <p:sldId id="598" r:id="rId4"/>
    <p:sldId id="258" r:id="rId5"/>
    <p:sldId id="285" r:id="rId6"/>
    <p:sldId id="600" r:id="rId7"/>
    <p:sldId id="603" r:id="rId8"/>
    <p:sldId id="607" r:id="rId9"/>
    <p:sldId id="599" r:id="rId10"/>
    <p:sldId id="591" r:id="rId11"/>
    <p:sldId id="583" r:id="rId12"/>
    <p:sldId id="593" r:id="rId13"/>
    <p:sldId id="592" r:id="rId14"/>
    <p:sldId id="596" r:id="rId15"/>
    <p:sldId id="630" r:id="rId16"/>
    <p:sldId id="604" r:id="rId17"/>
    <p:sldId id="631" r:id="rId18"/>
    <p:sldId id="622" r:id="rId19"/>
    <p:sldId id="628" r:id="rId20"/>
    <p:sldId id="629" r:id="rId21"/>
    <p:sldId id="595" r:id="rId22"/>
    <p:sldId id="626" r:id="rId23"/>
    <p:sldId id="617" r:id="rId24"/>
    <p:sldId id="605" r:id="rId25"/>
    <p:sldId id="618" r:id="rId26"/>
    <p:sldId id="627" r:id="rId27"/>
    <p:sldId id="263" r:id="rId28"/>
    <p:sldId id="633" r:id="rId29"/>
    <p:sldId id="606" r:id="rId30"/>
    <p:sldId id="619" r:id="rId31"/>
    <p:sldId id="632" r:id="rId32"/>
    <p:sldId id="623" r:id="rId33"/>
    <p:sldId id="624" r:id="rId34"/>
    <p:sldId id="601" r:id="rId35"/>
    <p:sldId id="608" r:id="rId36"/>
    <p:sldId id="620" r:id="rId37"/>
    <p:sldId id="625" r:id="rId38"/>
    <p:sldId id="621" r:id="rId39"/>
    <p:sldId id="609" r:id="rId40"/>
    <p:sldId id="479" r:id="rId4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44" autoAdjust="0"/>
    <p:restoredTop sz="88244" autoAdjust="0"/>
  </p:normalViewPr>
  <p:slideViewPr>
    <p:cSldViewPr>
      <p:cViewPr>
        <p:scale>
          <a:sx n="84" d="100"/>
          <a:sy n="84" d="100"/>
        </p:scale>
        <p:origin x="97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818CB00-7EDE-46A8-BA49-CDCF535AF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22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fwf.org/media-center/featured-stories/gulf-environmental-benefit-fund-texa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52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project identification</a:t>
            </a:r>
          </a:p>
          <a:p>
            <a:r>
              <a:rPr lang="en-US" dirty="0"/>
              <a:t>LYME Timber</a:t>
            </a:r>
          </a:p>
          <a:p>
            <a:r>
              <a:rPr lang="en-US" dirty="0"/>
              <a:t>Funding sources – GEBF</a:t>
            </a:r>
          </a:p>
          <a:p>
            <a:r>
              <a:rPr lang="en-US" dirty="0"/>
              <a:t>TPWD Sales Pitch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37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Tidal Marsh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2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64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Uplands have a matrix of wetlands and coastal depressions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80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Uplands have a matrix of wetlands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4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Gulf Coast Chenier Forest- shoreline erosion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59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Saline blowouts or salty prairie with unique endemic veg community. Texas windmill grass a rare and endemic species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76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Notable rare species are Liatris </a:t>
            </a:r>
            <a:r>
              <a:rPr lang="en-US" dirty="0" err="1"/>
              <a:t>braceata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78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Bertha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7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accomplish our mission through 4 Program Areas – Research, Education, Advocacy, and Conservation (Land Protection)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63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 rail and rattlesnake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63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9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 enhancements, firebreaks, and water impoundment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26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 enhancements, firebreaks, and water impoundment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56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control structures, culverts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9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011A9-86FF-4513-BBA6-AAC16726A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98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Chinese tallow -1750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07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Macartney Rose – 515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9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Hog, deep-rooted sedge, </a:t>
            </a:r>
            <a:r>
              <a:rPr lang="en-US"/>
              <a:t>old world bluestems, tallow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31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Grassroots carbon agreement </a:t>
            </a:r>
            <a:r>
              <a:rPr lang="en-US" b="0" i="0" dirty="0">
                <a:solidFill>
                  <a:srgbClr val="373737"/>
                </a:solidFill>
                <a:effectLst/>
                <a:highlight>
                  <a:srgbClr val="FFFFFF"/>
                </a:highlight>
                <a:latin typeface="Montserrat" panose="020F0502020204030204" pitchFamily="2" charset="0"/>
              </a:rPr>
              <a:t>earn income from high-quality soil carbon drawdown credits by commitment to implement and maintain regenerative grazing practices.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organizational stability and consistency with national standards and practices. </a:t>
            </a:r>
          </a:p>
          <a:p>
            <a:r>
              <a:rPr lang="en-US" dirty="0"/>
              <a:t>Has built structure as our land trust continues to grow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47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Macartney Rose – 515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96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17,000 ft of cross fencing with gates intended for cattle rotation. Firebreaks are disced on both sides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97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Repaired perimeter fencing and gates for heavy equipment 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7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solar pumps, 2 1600 gallon water troughs, and 2 750 gallon water troughs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36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lease overstocked cows without our permission. </a:t>
            </a:r>
          </a:p>
          <a:p>
            <a:r>
              <a:rPr lang="en-US" dirty="0"/>
              <a:t>Rest the property until August 1. </a:t>
            </a:r>
          </a:p>
          <a:p>
            <a:r>
              <a:rPr lang="en-US" dirty="0"/>
              <a:t>Year 1 stocked at %50</a:t>
            </a:r>
          </a:p>
          <a:p>
            <a:r>
              <a:rPr lang="en-US" dirty="0"/>
              <a:t>Year 2 stocked at %75</a:t>
            </a:r>
          </a:p>
          <a:p>
            <a:r>
              <a:rPr lang="en-US" dirty="0"/>
              <a:t>Year 3 stocked at %100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20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2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from reactive to proactive approach to land conservation </a:t>
            </a:r>
          </a:p>
          <a:p>
            <a:r>
              <a:rPr lang="en-US" dirty="0"/>
              <a:t>Developed strategic conservation areas based on habitat quality, parcel size, and connectivity with other conserved 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86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Property was originally thought to be too dry and disconnected from the Gulf to satisfy the GEBF (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3"/>
              </a:rPr>
              <a:t>Gulf Environmental Benefit Fund</a:t>
            </a:r>
          </a:p>
          <a:p>
            <a:r>
              <a:rPr lang="en-US" dirty="0"/>
              <a:t>) priorities and Plea Agreement from BP Settlement</a:t>
            </a:r>
          </a:p>
          <a:p>
            <a:r>
              <a:rPr lang="en-US" dirty="0"/>
              <a:t>2. Developed a site-specific floral inventory and habitat description with friends at TPWD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Enlisted TPWD staff botanist to describe the prairie habitats, wetland habitats, and ecological importance of the property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83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Awarded 10.6 million for the acquisition.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0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TPWD was satisfied, GBF began developing application materials for NFWF. </a:t>
            </a:r>
          </a:p>
          <a:p>
            <a:r>
              <a:rPr lang="en-US" dirty="0"/>
              <a:t>120 page application and lots of coordination with NFWF staff to ensure the proper natural resource concerns being addressed were documented.</a:t>
            </a:r>
          </a:p>
          <a:p>
            <a:r>
              <a:rPr lang="en-US" dirty="0"/>
              <a:t>Due Diligence with NFWF - PITA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7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4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1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5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7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9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2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1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.jp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395857" cy="6930571"/>
          </a:xfrm>
          <a:prstGeom prst="rect">
            <a:avLst/>
          </a:prstGeom>
          <a:effectLst>
            <a:softEdge rad="0"/>
          </a:effectLst>
        </p:spPr>
      </p:pic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3160967" y="1687512"/>
            <a:ext cx="6003415" cy="17430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Chocolate Bay Preserve</a:t>
            </a:r>
          </a:p>
          <a:p>
            <a:pPr marL="82296" indent="0">
              <a:buNone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29000" y="2209800"/>
            <a:ext cx="5735383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fontAlgn="auto">
              <a:buFont typeface="Wingdings 3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Ricci Simmons, Conservation Stewardship Manager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E0BA6-51FB-4F96-8102-81AA00C76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234976"/>
            <a:ext cx="4876800" cy="108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11825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125311"/>
            <a:ext cx="2706210" cy="60077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7871C0-9F59-4C46-9E45-B58462138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02" y="1215891"/>
            <a:ext cx="2657753" cy="41910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Closed in 2021 – 4,714 acres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Added 555 acres in 2022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Preserve contains more than 14 miles of interface with Galveston Bay and tributaries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C6D80E8-4DAA-2260-C4CD-80E358FA7B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1695" y="1215891"/>
          <a:ext cx="6382305" cy="4931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543800" imgH="5829193" progId="Acrobat.Document.11">
                  <p:embed/>
                </p:oleObj>
              </mc:Choice>
              <mc:Fallback>
                <p:oleObj name="Acrobat Document" r:id="rId4" imgW="7543800" imgH="5829193" progId="Acrobat.Document.1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C6D80E8-4DAA-2260-C4CD-80E358FA7B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1695" y="1215891"/>
                        <a:ext cx="6382305" cy="4931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31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" y="-50800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6248400"/>
            <a:ext cx="2706210" cy="600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7A08F2-D6C3-2114-FA58-81A463A2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92" y="609600"/>
            <a:ext cx="8459216" cy="5638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76863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grassy area with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C87542C-DE55-736D-4826-07178CE38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3" y="851024"/>
            <a:ext cx="7734634" cy="515595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73127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picture containing outdoor, sky, water, coastal and oceanic landforms&#10;&#10;Description automatically generated">
            <a:extLst>
              <a:ext uri="{FF2B5EF4-FFF2-40B4-BE49-F238E27FC236}">
                <a16:creationId xmlns:a16="http://schemas.microsoft.com/office/drawing/2014/main" id="{C1416D31-0A1B-0FA3-8837-9323BA200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98007"/>
            <a:ext cx="8382000" cy="51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5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2416AF-84C7-B634-DB37-D0FBFB173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9" b="7504"/>
          <a:stretch/>
        </p:blipFill>
        <p:spPr>
          <a:xfrm>
            <a:off x="111533" y="1002506"/>
            <a:ext cx="8920934" cy="48529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93869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dry cracked ground with a blue sky&#10;&#10;Description automatically generated">
            <a:extLst>
              <a:ext uri="{FF2B5EF4-FFF2-40B4-BE49-F238E27FC236}">
                <a16:creationId xmlns:a16="http://schemas.microsoft.com/office/drawing/2014/main" id="{8A0D7FA6-4D75-4ADF-19CD-5BF9A7C09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8965"/>
            <a:ext cx="8686800" cy="532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311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green grass and sand on a beach&#10;&#10;Description automatically generated with medium confidence">
            <a:extLst>
              <a:ext uri="{FF2B5EF4-FFF2-40B4-BE49-F238E27FC236}">
                <a16:creationId xmlns:a16="http://schemas.microsoft.com/office/drawing/2014/main" id="{029E504C-0268-628E-51C8-680C1CEC6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36947"/>
            <a:ext cx="8077200" cy="538410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82928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Picture 7" descr="A couple of men in a field&#10;&#10;Description automatically generated">
            <a:extLst>
              <a:ext uri="{FF2B5EF4-FFF2-40B4-BE49-F238E27FC236}">
                <a16:creationId xmlns:a16="http://schemas.microsoft.com/office/drawing/2014/main" id="{73986D98-E01B-79F8-27D6-EEA68132E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848600" cy="515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632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close up of a bush&#10;&#10;Description automatically generated">
            <a:extLst>
              <a:ext uri="{FF2B5EF4-FFF2-40B4-BE49-F238E27FC236}">
                <a16:creationId xmlns:a16="http://schemas.microsoft.com/office/drawing/2014/main" id="{BA864FCE-5065-4EB1-EDE9-FE3A1426B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00100"/>
            <a:ext cx="70104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586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Picture 7" descr="A water body with a grassy area&#10;&#10;Description automatically generated with medium confidence">
            <a:extLst>
              <a:ext uri="{FF2B5EF4-FFF2-40B4-BE49-F238E27FC236}">
                <a16:creationId xmlns:a16="http://schemas.microsoft.com/office/drawing/2014/main" id="{BD9E9022-E94A-AFBA-214D-A0DE6657E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32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43" y="-130810"/>
            <a:ext cx="3652606" cy="99417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Where we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0283"/>
            <a:ext cx="5749956" cy="811499"/>
          </a:xfrm>
        </p:spPr>
        <p:txBody>
          <a:bodyPr>
            <a:normAutofit/>
          </a:bodyPr>
          <a:lstStyle/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80546-6A2B-D34B-8738-0CEFC054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13" y="5609678"/>
            <a:ext cx="4045441" cy="898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4E34F-49F7-48B8-A739-B11826F43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680" y="350234"/>
            <a:ext cx="5103486" cy="61575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0B6485-1757-4C95-A53C-ED32E43479C2}"/>
              </a:ext>
            </a:extLst>
          </p:cNvPr>
          <p:cNvSpPr/>
          <p:nvPr/>
        </p:nvSpPr>
        <p:spPr>
          <a:xfrm>
            <a:off x="147851" y="3901890"/>
            <a:ext cx="40145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mission of the Galveston Bay Foundation is to preserve and enhance Galveston Bay as a healthy and productive place for generations to come.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9B5E4-B1B6-85AB-D8F8-086540A58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7" y="950017"/>
            <a:ext cx="4249692" cy="28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88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person holding a bird&#10;&#10;Description automatically generated">
            <a:extLst>
              <a:ext uri="{FF2B5EF4-FFF2-40B4-BE49-F238E27FC236}">
                <a16:creationId xmlns:a16="http://schemas.microsoft.com/office/drawing/2014/main" id="{D0CF992C-3E71-46AC-408A-692778D4A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snake in the dirt&#10;&#10;Description automatically generated">
            <a:extLst>
              <a:ext uri="{FF2B5EF4-FFF2-40B4-BE49-F238E27FC236}">
                <a16:creationId xmlns:a16="http://schemas.microsoft.com/office/drawing/2014/main" id="{3AB03C57-F842-9592-9D71-7E4C9D7EE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3" y="17907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6172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D1B641-75BA-EF13-38F1-16CDF4FEA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589778"/>
              </p:ext>
            </p:extLst>
          </p:nvPr>
        </p:nvGraphicFramePr>
        <p:xfrm>
          <a:off x="135493" y="762000"/>
          <a:ext cx="4436505" cy="574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300" imgH="7543586" progId="Acrobat.Document.11">
                  <p:embed/>
                </p:oleObj>
              </mc:Choice>
              <mc:Fallback>
                <p:oleObj name="Acrobat Document" r:id="rId3" imgW="5829300" imgH="75435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493" y="762000"/>
                        <a:ext cx="4436505" cy="5741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878FD6B-FC18-C3E2-7D82-437E0A0D8B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201948"/>
              </p:ext>
            </p:extLst>
          </p:nvPr>
        </p:nvGraphicFramePr>
        <p:xfrm>
          <a:off x="4402320" y="762000"/>
          <a:ext cx="4564015" cy="5906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300" imgH="7543586" progId="Acrobat.Document.11">
                  <p:embed/>
                </p:oleObj>
              </mc:Choice>
              <mc:Fallback>
                <p:oleObj name="Acrobat Document" r:id="rId6" imgW="5829300" imgH="75435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02320" y="762000"/>
                        <a:ext cx="4564015" cy="5906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886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0632-3AB9-690B-425B-B5C90140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A597F7-7AAD-02BF-FB87-BAD83A8F6C96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13719-CEED-F98C-BBEA-A01939DA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Content Placeholder 7" descr="A map of land with blue lines&#10;&#10;Description automatically generated">
            <a:extLst>
              <a:ext uri="{FF2B5EF4-FFF2-40B4-BE49-F238E27FC236}">
                <a16:creationId xmlns:a16="http://schemas.microsoft.com/office/drawing/2014/main" id="{85B089A3-C158-7AE0-458A-1D17F9E77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4" y="737831"/>
            <a:ext cx="7176451" cy="5382338"/>
          </a:xfrm>
        </p:spPr>
      </p:pic>
    </p:spTree>
    <p:extLst>
      <p:ext uri="{BB962C8B-B14F-4D97-AF65-F5344CB8AC3E}">
        <p14:creationId xmlns:p14="http://schemas.microsoft.com/office/powerpoint/2010/main" val="3606354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0632-3AB9-690B-425B-B5C90140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A597F7-7AAD-02BF-FB87-BAD83A8F6C96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13719-CEED-F98C-BBEA-A01939DA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9" name="Content Placeholder 8" descr="A view of a river from a beach&#10;&#10;Description automatically generated with medium confidence">
            <a:extLst>
              <a:ext uri="{FF2B5EF4-FFF2-40B4-BE49-F238E27FC236}">
                <a16:creationId xmlns:a16="http://schemas.microsoft.com/office/drawing/2014/main" id="{3163D202-F766-D9BD-BFB1-D873897C4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3372" y="762000"/>
            <a:ext cx="4805892" cy="360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dirt road with grass and blue sky&#10;&#10;Description automatically generated">
            <a:extLst>
              <a:ext uri="{FF2B5EF4-FFF2-40B4-BE49-F238E27FC236}">
                <a16:creationId xmlns:a16="http://schemas.microsoft.com/office/drawing/2014/main" id="{A4A02AF5-E045-A348-A751-9C746E74E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64496"/>
            <a:ext cx="4805893" cy="360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74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metal box in the dirt&#10;&#10;Description automatically generated">
            <a:extLst>
              <a:ext uri="{FF2B5EF4-FFF2-40B4-BE49-F238E27FC236}">
                <a16:creationId xmlns:a16="http://schemas.microsoft.com/office/drawing/2014/main" id="{B1AD8A21-F21E-F97B-C2C3-9F95B6002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6" y="968477"/>
            <a:ext cx="4170414" cy="31278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Content Placeholder 4" descr="A metal box in a muddy area&#10;&#10;Description automatically generated">
            <a:extLst>
              <a:ext uri="{FF2B5EF4-FFF2-40B4-BE49-F238E27FC236}">
                <a16:creationId xmlns:a16="http://schemas.microsoft.com/office/drawing/2014/main" id="{C7B45247-03C0-7573-784F-D5283E7BB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89" y="914400"/>
            <a:ext cx="4322815" cy="324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8425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0632-3AB9-690B-425B-B5C90140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A597F7-7AAD-02BF-FB87-BAD83A8F6C96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13719-CEED-F98C-BBEA-A01939DA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9" name="Content Placeholder 8" descr="A metal structures in the water&#10;&#10;Description automatically generated with medium confidence">
            <a:extLst>
              <a:ext uri="{FF2B5EF4-FFF2-40B4-BE49-F238E27FC236}">
                <a16:creationId xmlns:a16="http://schemas.microsoft.com/office/drawing/2014/main" id="{C5BD98D3-C8A7-A248-B012-891A31BA0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body of water with plants and clouds in the sky&#10;&#10;Description automatically generated">
            <a:extLst>
              <a:ext uri="{FF2B5EF4-FFF2-40B4-BE49-F238E27FC236}">
                <a16:creationId xmlns:a16="http://schemas.microsoft.com/office/drawing/2014/main" id="{8C31D1CE-214A-AFC5-F3A3-4F95AFA42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07" y="2454307"/>
            <a:ext cx="5404419" cy="405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301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AA52-E892-A05A-6A87-8FD7D6B7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land with a tractor in the water&#10;&#10;Description automatically generated with medium confidence">
            <a:extLst>
              <a:ext uri="{FF2B5EF4-FFF2-40B4-BE49-F238E27FC236}">
                <a16:creationId xmlns:a16="http://schemas.microsoft.com/office/drawing/2014/main" id="{C1EE8029-3746-949A-E8FE-E6D0CE95F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7056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B9281-641E-5A9B-26F7-1A9307123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220538"/>
            <a:ext cx="2706210" cy="600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E8FFDFD-B95D-7CD5-E509-569E823569BF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</p:spTree>
    <p:extLst>
      <p:ext uri="{BB962C8B-B14F-4D97-AF65-F5344CB8AC3E}">
        <p14:creationId xmlns:p14="http://schemas.microsoft.com/office/powerpoint/2010/main" val="885318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97DA-015B-A70F-2AF8-D5A72C09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970" y="857249"/>
            <a:ext cx="5020061" cy="1424934"/>
          </a:xfrm>
        </p:spPr>
        <p:txBody>
          <a:bodyPr>
            <a:normAutofit/>
          </a:bodyPr>
          <a:lstStyle/>
          <a:p>
            <a:r>
              <a:rPr lang="en-US" sz="3000" dirty="0"/>
              <a:t>Threat: Saltwater Intrusion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26839-09BF-CC46-E2D6-405B2297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9"/>
          <a:stretch/>
        </p:blipFill>
        <p:spPr>
          <a:xfrm>
            <a:off x="313568" y="2060210"/>
            <a:ext cx="2511056" cy="2998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C1E80-0F0C-FDC8-624E-B1DB43DB4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43" t="-263" b="-1"/>
          <a:stretch/>
        </p:blipFill>
        <p:spPr>
          <a:xfrm>
            <a:off x="3275342" y="2060210"/>
            <a:ext cx="2361524" cy="2998221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7AD8F920-F2F1-88DF-C671-C00D748EE3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6"/>
          <a:stretch/>
        </p:blipFill>
        <p:spPr>
          <a:xfrm rot="10800000">
            <a:off x="5933744" y="2084251"/>
            <a:ext cx="3123095" cy="29741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E533E8-1F33-42BE-CA42-AF8E3F42578D}"/>
              </a:ext>
            </a:extLst>
          </p:cNvPr>
          <p:cNvSpPr txBox="1"/>
          <p:nvPr/>
        </p:nvSpPr>
        <p:spPr>
          <a:xfrm>
            <a:off x="2193052" y="4703244"/>
            <a:ext cx="5273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cs typeface="+mn-cs"/>
              </a:rPr>
              <a:t>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21FE7B-217A-B491-9146-B7B7890A0EFB}"/>
              </a:ext>
            </a:extLst>
          </p:cNvPr>
          <p:cNvSpPr txBox="1"/>
          <p:nvPr/>
        </p:nvSpPr>
        <p:spPr>
          <a:xfrm>
            <a:off x="4934125" y="4705478"/>
            <a:ext cx="5273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cs typeface="+mn-cs"/>
              </a:rPr>
              <a:t>2022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8717B7-08A8-C033-35EC-776468E8D7C4}"/>
              </a:ext>
            </a:extLst>
          </p:cNvPr>
          <p:cNvSpPr/>
          <p:nvPr/>
        </p:nvSpPr>
        <p:spPr>
          <a:xfrm rot="1697837">
            <a:off x="1633686" y="3273654"/>
            <a:ext cx="405053" cy="750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0E696-38B1-DDF9-43DA-53A23141040C}"/>
              </a:ext>
            </a:extLst>
          </p:cNvPr>
          <p:cNvSpPr txBox="1"/>
          <p:nvPr/>
        </p:nvSpPr>
        <p:spPr>
          <a:xfrm>
            <a:off x="471285" y="2776395"/>
            <a:ext cx="8488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Chocolate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Bay Preserve</a:t>
            </a:r>
            <a:endParaRPr lang="en-US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2BB3FB-C1D2-6F0B-2654-0329A9F50913}"/>
              </a:ext>
            </a:extLst>
          </p:cNvPr>
          <p:cNvSpPr txBox="1"/>
          <p:nvPr/>
        </p:nvSpPr>
        <p:spPr>
          <a:xfrm>
            <a:off x="3507548" y="2727975"/>
            <a:ext cx="8488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Chocolate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Bay Preserve</a:t>
            </a:r>
            <a:endParaRPr lang="en-US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0E7381-D8CA-ADED-670F-A00574188AD1}"/>
              </a:ext>
            </a:extLst>
          </p:cNvPr>
          <p:cNvSpPr txBox="1"/>
          <p:nvPr/>
        </p:nvSpPr>
        <p:spPr>
          <a:xfrm>
            <a:off x="2254935" y="3686756"/>
            <a:ext cx="4655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ICW</a:t>
            </a:r>
            <a:endParaRPr lang="en-US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BBB0D3-67C3-0E2E-01D4-DB4C155572D9}"/>
              </a:ext>
            </a:extLst>
          </p:cNvPr>
          <p:cNvSpPr txBox="1"/>
          <p:nvPr/>
        </p:nvSpPr>
        <p:spPr>
          <a:xfrm>
            <a:off x="4773396" y="3571340"/>
            <a:ext cx="8488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ICW</a:t>
            </a:r>
            <a:endParaRPr lang="en-US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143130-11DD-5763-12B5-3BC0FB356CD6}"/>
              </a:ext>
            </a:extLst>
          </p:cNvPr>
          <p:cNvSpPr/>
          <p:nvPr/>
        </p:nvSpPr>
        <p:spPr>
          <a:xfrm rot="1697837">
            <a:off x="4375316" y="3219957"/>
            <a:ext cx="405053" cy="750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A7D775-C266-3980-6E4E-CFF81E0BF853}"/>
              </a:ext>
            </a:extLst>
          </p:cNvPr>
          <p:cNvSpPr txBox="1"/>
          <p:nvPr/>
        </p:nvSpPr>
        <p:spPr>
          <a:xfrm>
            <a:off x="8326367" y="3232792"/>
            <a:ext cx="8488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cs typeface="+mn-cs"/>
              </a:rPr>
              <a:t>Saltwater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cs typeface="+mn-cs"/>
              </a:rPr>
              <a:t>intrusion</a:t>
            </a:r>
            <a:endParaRPr lang="en-US" sz="135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E3F6A80-4A95-E7A4-961C-B7F890A907B1}"/>
              </a:ext>
            </a:extLst>
          </p:cNvPr>
          <p:cNvCxnSpPr/>
          <p:nvPr/>
        </p:nvCxnSpPr>
        <p:spPr>
          <a:xfrm flipH="1">
            <a:off x="7930578" y="3429000"/>
            <a:ext cx="52328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C19F1765-02A8-CCAB-F289-8C846AA97012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395AC-4C58-9864-EF4C-9B2998138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220538"/>
            <a:ext cx="2706210" cy="6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2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A4D5-C821-548F-8A2C-BB68A6CE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long shot of a sea&#10;&#10;Description automatically generated">
            <a:extLst>
              <a:ext uri="{FF2B5EF4-FFF2-40B4-BE49-F238E27FC236}">
                <a16:creationId xmlns:a16="http://schemas.microsoft.com/office/drawing/2014/main" id="{40040CF3-BEA5-1E95-E671-ACD1C9547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93233"/>
            <a:ext cx="5650101" cy="376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6CF5A3-F39B-7AC0-F9DD-99F00A7535B0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C56FB7-106B-FF82-3DEF-24DFA266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220538"/>
            <a:ext cx="2706210" cy="600778"/>
          </a:xfrm>
          <a:prstGeom prst="rect">
            <a:avLst/>
          </a:prstGeom>
        </p:spPr>
      </p:pic>
      <p:pic>
        <p:nvPicPr>
          <p:cNvPr id="5" name="Content Placeholder 4" descr="A crane on a dock&#10;&#10;Description automatically generated">
            <a:extLst>
              <a:ext uri="{FF2B5EF4-FFF2-40B4-BE49-F238E27FC236}">
                <a16:creationId xmlns:a16="http://schemas.microsoft.com/office/drawing/2014/main" id="{C84FED74-616A-2E84-7A9C-F784A189A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446512" cy="333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7633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5755CF45-B5B4-9126-02A4-C3049FF6B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92" y="2705100"/>
            <a:ext cx="5486400" cy="4114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A group of trees in a forest&#10;&#10;Description automatically generated">
            <a:extLst>
              <a:ext uri="{FF2B5EF4-FFF2-40B4-BE49-F238E27FC236}">
                <a16:creationId xmlns:a16="http://schemas.microsoft.com/office/drawing/2014/main" id="{1D561885-2BF7-4E72-4D1A-215679492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759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E49851-7719-75C7-610D-ED1FF58D6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6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Picture 7" descr="A field of dry grass and bushes&#10;&#10;Description automatically generated with medium confidence">
            <a:extLst>
              <a:ext uri="{FF2B5EF4-FFF2-40B4-BE49-F238E27FC236}">
                <a16:creationId xmlns:a16="http://schemas.microsoft.com/office/drawing/2014/main" id="{4EAC1F33-FD23-A649-8B49-13A0760BF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12038"/>
            <a:ext cx="5257721" cy="394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spraying a bush&#10;&#10;Description automatically generated with medium confidence">
            <a:extLst>
              <a:ext uri="{FF2B5EF4-FFF2-40B4-BE49-F238E27FC236}">
                <a16:creationId xmlns:a16="http://schemas.microsoft.com/office/drawing/2014/main" id="{41BF5A6E-5857-2990-8F33-41DF84C9B8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" y="762000"/>
            <a:ext cx="5105915" cy="382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21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9" name="Picture 8" descr="A grassy area with trees and bushes&#10;&#10;Description automatically generated">
            <a:extLst>
              <a:ext uri="{FF2B5EF4-FFF2-40B4-BE49-F238E27FC236}">
                <a16:creationId xmlns:a16="http://schemas.microsoft.com/office/drawing/2014/main" id="{C643D809-0E8C-BECD-90D5-03B2CC6D1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7" y="914400"/>
            <a:ext cx="6666319" cy="4999739"/>
          </a:xfrm>
          <a:prstGeom prst="rect">
            <a:avLst/>
          </a:prstGeom>
        </p:spPr>
      </p:pic>
      <p:pic>
        <p:nvPicPr>
          <p:cNvPr id="5" name="Picture 4" descr="A pig lying on the ground&#10;&#10;Description automatically generated">
            <a:extLst>
              <a:ext uri="{FF2B5EF4-FFF2-40B4-BE49-F238E27FC236}">
                <a16:creationId xmlns:a16="http://schemas.microsoft.com/office/drawing/2014/main" id="{98E73EB8-BDD5-458B-912F-10C2C7E2D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86" y="4419600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53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02BC1B-46ED-209E-03A6-E2A327AFB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28" y="851025"/>
            <a:ext cx="4586072" cy="5849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85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412C2D-575F-707B-653C-B86C073C5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-15949"/>
            <a:ext cx="5257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59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fenced in field with dirt and grass&#10;&#10;Description automatically generated">
            <a:extLst>
              <a:ext uri="{FF2B5EF4-FFF2-40B4-BE49-F238E27FC236}">
                <a16:creationId xmlns:a16="http://schemas.microsoft.com/office/drawing/2014/main" id="{EA8E31C4-81A3-04FB-2E6B-D9295D01F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896789"/>
            <a:ext cx="4900281" cy="3675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A94EF-3207-88AA-A550-18016D609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146" y="2954189"/>
            <a:ext cx="5082998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field with dirt and grass&#10;&#10;Description automatically generated">
            <a:extLst>
              <a:ext uri="{FF2B5EF4-FFF2-40B4-BE49-F238E27FC236}">
                <a16:creationId xmlns:a16="http://schemas.microsoft.com/office/drawing/2014/main" id="{E092032A-D593-B85C-58F5-8E0B7532A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04" y="2954189"/>
            <a:ext cx="5035596" cy="377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1001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ence in a field&#10;&#10;Description automatically generated">
            <a:extLst>
              <a:ext uri="{FF2B5EF4-FFF2-40B4-BE49-F238E27FC236}">
                <a16:creationId xmlns:a16="http://schemas.microsoft.com/office/drawing/2014/main" id="{5DC518C3-60AB-249E-8028-049464542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895600"/>
            <a:ext cx="4953000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Picture 7" descr="A couple of men standing in a field&#10;&#10;Description automatically generated">
            <a:extLst>
              <a:ext uri="{FF2B5EF4-FFF2-40B4-BE49-F238E27FC236}">
                <a16:creationId xmlns:a16="http://schemas.microsoft.com/office/drawing/2014/main" id="{27325916-AEEA-3134-21F9-2DF720718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3436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person standing on a concrete structure&#10;&#10;Description automatically generated with medium confidence">
            <a:extLst>
              <a:ext uri="{FF2B5EF4-FFF2-40B4-BE49-F238E27FC236}">
                <a16:creationId xmlns:a16="http://schemas.microsoft.com/office/drawing/2014/main" id="{C9D67626-0AEF-74B3-5BA3-6193683F1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28713"/>
            <a:ext cx="4745191" cy="355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solar panel in a field&#10;&#10;Description automatically generated">
            <a:extLst>
              <a:ext uri="{FF2B5EF4-FFF2-40B4-BE49-F238E27FC236}">
                <a16:creationId xmlns:a16="http://schemas.microsoft.com/office/drawing/2014/main" id="{88514DE0-C70A-0BD1-7C6A-DFCA521AE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" y="762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2755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FDB5-D9A0-A1B5-1ADB-2159D471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4105"/>
            <a:ext cx="7886700" cy="1325563"/>
          </a:xfrm>
        </p:spPr>
        <p:txBody>
          <a:bodyPr/>
          <a:lstStyle/>
          <a:p>
            <a:r>
              <a:rPr lang="en-US" dirty="0"/>
              <a:t>Proposed Grazing Rotation Schedule</a:t>
            </a:r>
            <a:br>
              <a:rPr lang="en-US" dirty="0"/>
            </a:br>
            <a:r>
              <a:rPr lang="en-US" dirty="0"/>
              <a:t>	(250 head)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ADEBA6-3E8D-B3C0-BE2C-1372250DDAB6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CD4B5-6A2D-60E9-62CD-CC3A66BF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E609E5-5B68-4D3C-1847-E51816BBE7C6}"/>
              </a:ext>
            </a:extLst>
          </p:cNvPr>
          <p:cNvSpPr txBox="1">
            <a:spLocks/>
          </p:cNvSpPr>
          <p:nvPr/>
        </p:nvSpPr>
        <p:spPr>
          <a:xfrm>
            <a:off x="762000" y="164699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Pasture 1 (630 acres) – 60 days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January 1 -  February 29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July 1 – August 31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Pasture 2 (550 acres) – 60 days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March 1 – April 30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September 1 – April 30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Pasture 3 (525 acres) – 60 days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May 1 – June 30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November 1 – December 31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Pasture 4 (800 acres)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Needs fencing in the marsh to be included in rotation.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Hopeful to construct summer of 2024 if conditions are dry enough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DBEA1-33A3-2CF5-EBCB-63EA51289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109" y="1066800"/>
            <a:ext cx="2974881" cy="37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5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25F30-5E32-6856-FE8D-ED6FF0CE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5600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group of cows in a field&#10;&#10;Description automatically generated">
            <a:extLst>
              <a:ext uri="{FF2B5EF4-FFF2-40B4-BE49-F238E27FC236}">
                <a16:creationId xmlns:a16="http://schemas.microsoft.com/office/drawing/2014/main" id="{E831695D-D343-CD89-C585-E42BE4C48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" b="9497"/>
          <a:stretch/>
        </p:blipFill>
        <p:spPr>
          <a:xfrm>
            <a:off x="228600" y="794564"/>
            <a:ext cx="8476616" cy="532252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65203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88A47-99EE-DC61-338F-6789A5EE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Prescribed burn plan in the works…</a:t>
            </a:r>
          </a:p>
        </p:txBody>
      </p:sp>
      <p:pic>
        <p:nvPicPr>
          <p:cNvPr id="7" name="Content Placeholder 6" descr="A map of a land with different colored areas&#10;&#10;Description automatically generated">
            <a:extLst>
              <a:ext uri="{FF2B5EF4-FFF2-40B4-BE49-F238E27FC236}">
                <a16:creationId xmlns:a16="http://schemas.microsoft.com/office/drawing/2014/main" id="{58CE32BB-202A-0A7C-82A3-09188198F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524000"/>
            <a:ext cx="5801784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4466B8-5008-5B53-53FF-B0800430BB09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92BDE-B935-BD1C-03A4-E3882DBB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06" y="204891"/>
            <a:ext cx="7936822" cy="12678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Land Conservation Program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76" y="1697460"/>
            <a:ext cx="4571534" cy="386513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Conserve land within the Galveston Bay watershed to:</a:t>
            </a:r>
          </a:p>
          <a:p>
            <a:pPr marL="0" lv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Preserve ecologically sensitive areas and rare plant communities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Provide habitat for local and migratory wildlife and fishery species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Maintain or Improve Water Quality</a:t>
            </a:r>
          </a:p>
          <a:p>
            <a:pPr marL="342900" lvl="1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Coastal Resiliency, Carbon Storage and Sequestration, Ecosystem Services for Coastal Communities</a:t>
            </a:r>
          </a:p>
          <a:p>
            <a:pPr marL="342900" lvl="1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80546-6A2B-D34B-8738-0CEFC054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06" y="5455302"/>
            <a:ext cx="3535274" cy="784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97B95B-1A0C-B64B-B514-D0F5A934681C}"/>
              </a:ext>
            </a:extLst>
          </p:cNvPr>
          <p:cNvSpPr txBox="1"/>
          <p:nvPr/>
        </p:nvSpPr>
        <p:spPr>
          <a:xfrm>
            <a:off x="76200" y="6017591"/>
            <a:ext cx="49975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6497D-A898-46AD-A91C-104C4386C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740" y="1658933"/>
            <a:ext cx="4188784" cy="41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5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2092" y="457200"/>
            <a:ext cx="3543300" cy="1061466"/>
          </a:xfrm>
        </p:spPr>
        <p:txBody>
          <a:bodyPr>
            <a:noAutofit/>
          </a:bodyPr>
          <a:lstStyle/>
          <a:p>
            <a:pPr lvl="0"/>
            <a:r>
              <a:rPr lang="en-US" sz="48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Questions?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3200400"/>
            <a:ext cx="7498080" cy="2743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62A65-90CA-4E8B-B84F-A24B43AB0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7" y="4957190"/>
            <a:ext cx="3245644" cy="155790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2585E-B048-4495-9CED-80AEE3C7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94" y="342899"/>
            <a:ext cx="4338841" cy="61722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32CDB8F6-031A-1768-8EC2-182C4203D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8" y="1962150"/>
            <a:ext cx="4400549" cy="293369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91" y="589001"/>
            <a:ext cx="3819097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Conservation Initiative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0283"/>
            <a:ext cx="5749956" cy="811499"/>
          </a:xfrm>
        </p:spPr>
        <p:txBody>
          <a:bodyPr>
            <a:normAutofit/>
          </a:bodyPr>
          <a:lstStyle/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80546-6A2B-D34B-8738-0CEFC054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8" y="5342447"/>
            <a:ext cx="3394386" cy="753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9E887-D52C-4C7B-B45D-8F6750872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645" y="381000"/>
            <a:ext cx="4706938" cy="6096000"/>
          </a:xfrm>
          <a:prstGeom prst="rect">
            <a:avLst/>
          </a:prstGeom>
          <a:effectLst>
            <a:outerShdw blurRad="279400" dist="88900" dir="132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A9FF33-F9CB-40A1-B903-D364DC682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98" y="2133600"/>
            <a:ext cx="4053885" cy="27025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6836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C0E045-DD82-EF6B-F7A9-B289C202A7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248371"/>
              </p:ext>
            </p:extLst>
          </p:nvPr>
        </p:nvGraphicFramePr>
        <p:xfrm>
          <a:off x="0" y="914400"/>
          <a:ext cx="4647107" cy="601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300" imgH="7543586" progId="Acrobat.Document.11">
                  <p:embed/>
                </p:oleObj>
              </mc:Choice>
              <mc:Fallback>
                <p:oleObj name="Acrobat Document" r:id="rId4" imgW="5829300" imgH="75435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14400"/>
                        <a:ext cx="4647107" cy="6014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6888814-3617-6560-7B52-395B966C97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95435"/>
              </p:ext>
            </p:extLst>
          </p:nvPr>
        </p:nvGraphicFramePr>
        <p:xfrm>
          <a:off x="4572000" y="914400"/>
          <a:ext cx="4647107" cy="601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300" imgH="7543586" progId="Acrobat.Document.11">
                  <p:embed/>
                </p:oleObj>
              </mc:Choice>
              <mc:Fallback>
                <p:oleObj name="Acrobat Document" r:id="rId6" imgW="5829300" imgH="75435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0" y="914400"/>
                        <a:ext cx="4647107" cy="6014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339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group of people in a field&#10;&#10;Description automatically generated">
            <a:extLst>
              <a:ext uri="{FF2B5EF4-FFF2-40B4-BE49-F238E27FC236}">
                <a16:creationId xmlns:a16="http://schemas.microsoft.com/office/drawing/2014/main" id="{4732C2CE-8466-62DA-1956-83E746867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7013"/>
            <a:ext cx="7772400" cy="5181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5323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4FC9D38-39DE-39D4-D6B3-37CFEDCCF0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815547"/>
          <a:ext cx="4038601" cy="522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300" imgH="7543586" progId="Acrobat.Document.11">
                  <p:embed/>
                </p:oleObj>
              </mc:Choice>
              <mc:Fallback>
                <p:oleObj name="Acrobat Document" r:id="rId4" imgW="5829300" imgH="7543586" progId="Acrobat.Document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4FC9D38-39DE-39D4-D6B3-37CFEDCCF0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815547"/>
                        <a:ext cx="4038601" cy="522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3C1BE76-D11A-563C-C2CC-1DCB78D77C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1524" y="834597"/>
          <a:ext cx="4023883" cy="5207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300" imgH="7543586" progId="Acrobat.Document.11">
                  <p:embed/>
                </p:oleObj>
              </mc:Choice>
              <mc:Fallback>
                <p:oleObj name="Acrobat Document" r:id="rId6" imgW="5829300" imgH="7543586" progId="Acrobat.Document.1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3C1BE76-D11A-563C-C2CC-1DCB78D77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81524" y="834597"/>
                        <a:ext cx="4023883" cy="5207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246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95EEE-049C-C66B-C908-9659F224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3271"/>
            <a:ext cx="9144000" cy="47714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7362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16763</TotalTime>
  <Words>759</Words>
  <Application>Microsoft Office PowerPoint</Application>
  <PresentationFormat>On-screen Show (4:3)</PresentationFormat>
  <Paragraphs>165</Paragraphs>
  <Slides>40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Century Gothic</vt:lpstr>
      <vt:lpstr>Century Schoolbook</vt:lpstr>
      <vt:lpstr>Montserrat</vt:lpstr>
      <vt:lpstr>Roboto</vt:lpstr>
      <vt:lpstr>Tahoma</vt:lpstr>
      <vt:lpstr>Wingdings 3</vt:lpstr>
      <vt:lpstr>Office Theme</vt:lpstr>
      <vt:lpstr>Acrobat Document</vt:lpstr>
      <vt:lpstr>PowerPoint Presentation</vt:lpstr>
      <vt:lpstr>Where we work</vt:lpstr>
      <vt:lpstr>PowerPoint Presentation</vt:lpstr>
      <vt:lpstr>Land Conservation Program Objectives</vt:lpstr>
      <vt:lpstr>Conservation Initiative Areas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PowerPoint Presentation</vt:lpstr>
      <vt:lpstr>PowerPoint Presentation</vt:lpstr>
      <vt:lpstr>Chocolate Bay Preserve</vt:lpstr>
      <vt:lpstr>PowerPoint Presentation</vt:lpstr>
      <vt:lpstr>PowerPoint Presentation</vt:lpstr>
      <vt:lpstr>Threat: Saltwater Intrusion</vt:lpstr>
      <vt:lpstr>PowerPoint Presentation</vt:lpstr>
      <vt:lpstr>Chocolate Bay Preserve</vt:lpstr>
      <vt:lpstr>Chocolate Bay Preserve</vt:lpstr>
      <vt:lpstr>Chocolate Bay Preserve</vt:lpstr>
      <vt:lpstr>Chocolate Bay Preserve</vt:lpstr>
      <vt:lpstr>PowerPoint Presentation</vt:lpstr>
      <vt:lpstr>Chocolate Bay Preserve</vt:lpstr>
      <vt:lpstr>Chocolate Bay Preserve</vt:lpstr>
      <vt:lpstr>Chocolate Bay Preserve</vt:lpstr>
      <vt:lpstr>Proposed Grazing Rotation Schedule  (250 head)</vt:lpstr>
      <vt:lpstr>Chocolate Bay Preserve</vt:lpstr>
      <vt:lpstr>Prescribed burn plan in the works…</vt:lpstr>
      <vt:lpstr>Questions?</vt:lpstr>
    </vt:vector>
  </TitlesOfParts>
  <Company>ACF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RickG</dc:creator>
  <cp:lastModifiedBy>Ricci Simmons</cp:lastModifiedBy>
  <cp:revision>541</cp:revision>
  <cp:lastPrinted>2014-08-19T16:07:03Z</cp:lastPrinted>
  <dcterms:created xsi:type="dcterms:W3CDTF">2010-09-15T03:41:11Z</dcterms:created>
  <dcterms:modified xsi:type="dcterms:W3CDTF">2024-04-18T00:08:48Z</dcterms:modified>
</cp:coreProperties>
</file>