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5" r:id="rId4"/>
    <p:sldMasterId id="2147483978" r:id="rId5"/>
  </p:sldMasterIdLst>
  <p:notesMasterIdLst>
    <p:notesMasterId r:id="rId34"/>
  </p:notesMasterIdLst>
  <p:handoutMasterIdLst>
    <p:handoutMasterId r:id="rId35"/>
  </p:handoutMasterIdLst>
  <p:sldIdLst>
    <p:sldId id="1154" r:id="rId6"/>
    <p:sldId id="1713" r:id="rId7"/>
    <p:sldId id="1714" r:id="rId8"/>
    <p:sldId id="1715" r:id="rId9"/>
    <p:sldId id="1716" r:id="rId10"/>
    <p:sldId id="1717" r:id="rId11"/>
    <p:sldId id="1718" r:id="rId12"/>
    <p:sldId id="1629" r:id="rId13"/>
    <p:sldId id="1674" r:id="rId14"/>
    <p:sldId id="1675" r:id="rId15"/>
    <p:sldId id="1676" r:id="rId16"/>
    <p:sldId id="1708" r:id="rId17"/>
    <p:sldId id="1694" r:id="rId18"/>
    <p:sldId id="1691" r:id="rId19"/>
    <p:sldId id="1673" r:id="rId20"/>
    <p:sldId id="1696" r:id="rId21"/>
    <p:sldId id="1697" r:id="rId22"/>
    <p:sldId id="1699" r:id="rId23"/>
    <p:sldId id="1703" r:id="rId24"/>
    <p:sldId id="1719" r:id="rId25"/>
    <p:sldId id="1720" r:id="rId26"/>
    <p:sldId id="1710" r:id="rId27"/>
    <p:sldId id="1712" r:id="rId28"/>
    <p:sldId id="1721" r:id="rId29"/>
    <p:sldId id="1722" r:id="rId30"/>
    <p:sldId id="1709" r:id="rId31"/>
    <p:sldId id="1723" r:id="rId32"/>
    <p:sldId id="17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CBF800-5D3B-DC3E-CB82-0614D0BBF454}" name="Isaac Welsh" initials="IW" userId="S::iwelsh@res.us::5c62d4db-d428-4c00-8b08-b5d13d3a64ea" providerId="AD"/>
  <p188:author id="{35CCDF73-C9D2-39A7-7CD3-0A3C324247C5}" name="Michael Szuter" initials="MS" userId="S::mszuter@res.us::cc8eb573-008f-4555-a018-ad2994948e99" providerId="AD"/>
  <p188:author id="{643679C6-0B5B-1029-836D-1F9EBA8CEC57}" name="Hunter Thompson" initials="JT" userId="S::hthompson@res.us::1b863190-1745-403d-9c57-1e6704a512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AAE17B-6682-414A-9BFE-00E889F14028}" v="801" dt="2024-04-16T18:23:05.420"/>
    <p1510:client id="{A2997B59-F3BC-4DAE-9BD0-B792117EBB2E}" v="2568" dt="2024-04-16T22:12:09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036" autoAdjust="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33D20-714A-D731-DAF7-7AD8490A22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60A68-4231-1480-552E-A0C5938C08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DC115-E4B2-496E-99FF-76E189405F75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0364A-6ED9-D432-BC4D-024141957A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34F76-0596-CA96-54EB-CDA2C0A77F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61490-83B0-417C-9936-D8132729A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552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37E51-4AA7-472A-A404-B1AE6221AF1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8CBB3-8082-458E-A664-269C71C01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25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-Greeting &amp; acknowledgement</a:t>
            </a:r>
          </a:p>
          <a:p>
            <a:r>
              <a:rPr lang="en-US" dirty="0"/>
              <a:t>-Introduction</a:t>
            </a:r>
          </a:p>
          <a:p>
            <a:r>
              <a:rPr lang="en-US" dirty="0"/>
              <a:t>-We’ll be discussion the potential to use soil organic carbon as a measure of ecosystem restoration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97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Dominant native forbs often are mainly </a:t>
            </a:r>
            <a:r>
              <a:rPr lang="en-US" dirty="0" err="1"/>
              <a:t>asteracaeas</a:t>
            </a:r>
            <a:r>
              <a:rPr lang="en-US" dirty="0"/>
              <a:t> including annual </a:t>
            </a:r>
            <a:r>
              <a:rPr lang="en-US" dirty="0" err="1"/>
              <a:t>sumpweed</a:t>
            </a:r>
            <a:r>
              <a:rPr lang="en-US" dirty="0"/>
              <a:t>, </a:t>
            </a:r>
            <a:r>
              <a:rPr lang="en-US" dirty="0" err="1"/>
              <a:t>ragweeds</a:t>
            </a:r>
            <a:r>
              <a:rPr lang="en-US" dirty="0"/>
              <a:t>, goldenrods, gayfeathers, saltmarsh aster, </a:t>
            </a:r>
            <a:r>
              <a:rPr lang="en-US" dirty="0" err="1"/>
              <a:t>blackeyed</a:t>
            </a:r>
            <a:r>
              <a:rPr lang="en-US" dirty="0"/>
              <a:t> Susan, coreopsis. </a:t>
            </a:r>
          </a:p>
          <a:p>
            <a:r>
              <a:rPr lang="en-US" dirty="0"/>
              <a:t>Mixed in and under that there will be mimosa, </a:t>
            </a:r>
            <a:r>
              <a:rPr lang="en-US" dirty="0" err="1"/>
              <a:t>guara</a:t>
            </a:r>
            <a:r>
              <a:rPr lang="en-US" dirty="0"/>
              <a:t>, clovers, dewberries, milkweeds, bedstraw, geranium, coneflowers, eryngiums, the list goes 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F4FAC-B01E-636B-3882-EA58C2C84B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8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there are the invasive species that grow amongst or often take over these areas. </a:t>
            </a:r>
          </a:p>
          <a:p>
            <a:r>
              <a:rPr lang="en-US" dirty="0"/>
              <a:t>Chinese tallow, </a:t>
            </a:r>
            <a:r>
              <a:rPr lang="en-US" dirty="0" err="1"/>
              <a:t>deeprooted</a:t>
            </a:r>
            <a:r>
              <a:rPr lang="en-US" dirty="0"/>
              <a:t> sedge, Macartney rose, </a:t>
            </a:r>
            <a:r>
              <a:rPr lang="en-US" dirty="0" err="1"/>
              <a:t>baccharis</a:t>
            </a:r>
            <a:r>
              <a:rPr lang="en-US" dirty="0"/>
              <a:t>, </a:t>
            </a:r>
            <a:r>
              <a:rPr lang="en-US" dirty="0" err="1"/>
              <a:t>smutgrass</a:t>
            </a:r>
            <a:r>
              <a:rPr lang="en-US" dirty="0"/>
              <a:t>, Johnson grass, KR, </a:t>
            </a:r>
            <a:r>
              <a:rPr lang="en-US" dirty="0" err="1"/>
              <a:t>torpedograss</a:t>
            </a:r>
            <a:r>
              <a:rPr lang="en-US" dirty="0"/>
              <a:t>, </a:t>
            </a:r>
            <a:r>
              <a:rPr lang="en-US" dirty="0" err="1"/>
              <a:t>alligatorweed</a:t>
            </a:r>
            <a:r>
              <a:rPr lang="en-US" dirty="0"/>
              <a:t>, and we’ll still see some huisache and mesquite up this way though not as much as further west. </a:t>
            </a:r>
          </a:p>
          <a:p>
            <a:r>
              <a:rPr lang="en-US" dirty="0"/>
              <a:t>I’m looking forward to Trey’s talk later about Running off Macartney Rose so we can get some insight on that.</a:t>
            </a:r>
          </a:p>
          <a:p>
            <a:r>
              <a:rPr lang="en-US" dirty="0"/>
              <a:t>Some of these species from my previous slide aren’t actually listed as “invasive” by the Texas Department of Agriculture but we all still hate most of them.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54536-B696-3FC4-C307-05A8EA499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85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common non-natives that we often see but aren’t necessarily considered “invasive” include forage grasses like Bermuda, </a:t>
            </a:r>
            <a:r>
              <a:rPr lang="en-US" dirty="0" err="1"/>
              <a:t>bahia</a:t>
            </a:r>
            <a:r>
              <a:rPr lang="en-US" dirty="0"/>
              <a:t>, and perennial rye. </a:t>
            </a:r>
          </a:p>
          <a:p>
            <a:r>
              <a:rPr lang="en-US" dirty="0"/>
              <a:t>I’ve also seen lots of areas of Brazilian vervain, rescue brome, Vasey’s grass. </a:t>
            </a:r>
          </a:p>
          <a:p>
            <a:r>
              <a:rPr lang="en-US" dirty="0"/>
              <a:t>These mainly tend to be problematic only when you have certain levels of “native cover” that you are attempting to achieve, but you have this presence of “non-native” “not-invasive” species taking some of that coverage.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F0FC-0713-46D2-F892-DC785F377E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6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(Hunter read this part to transition)</a:t>
            </a:r>
          </a:p>
          <a:p>
            <a:r>
              <a:rPr lang="en-US" dirty="0"/>
              <a:t>-So now that we have looked at the native vegetation ecotypes and gotten a brief explanation of Soil Organic Carbon, our questions is: </a:t>
            </a:r>
          </a:p>
          <a:p>
            <a:r>
              <a:rPr lang="en-US" dirty="0"/>
              <a:t>What role can measurements and monitoring of SOC play in monitoring the progress of restoration, if any?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2022, RES was contracted to perform the field work and sampling services of the existing carbon stocks at the UHCC, Evelyn’s playground and where we first had this forum. </a:t>
            </a:r>
          </a:p>
          <a:p>
            <a:r>
              <a:rPr lang="en-US" dirty="0"/>
              <a:t>We also surveyed the </a:t>
            </a:r>
            <a:r>
              <a:rPr lang="en-US" dirty="0" err="1"/>
              <a:t>Lawther</a:t>
            </a:r>
            <a:r>
              <a:rPr lang="en-US" dirty="0"/>
              <a:t> Deer Park Prairie to serve as a reference site.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39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92 soil samples were randomly allocated across study area, with 77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across 217 acres at UHCC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and 15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 across 51 acres at the </a:t>
            </a:r>
            <a:r>
              <a:rPr lang="en-US" sz="12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Lawther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Prairie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Sampling locations were randomly generated at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approximately one point for every 2.5 acres.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We attempted to take soil core samples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as close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these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points as equipment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would allow, but in some of the wooded sections we were not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able to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drive the equipment in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 </a:t>
            </a:r>
            <a:endParaRPr lang="en-US" sz="1200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Soil cores were the week of Oct 10, 2022. Vegetation data was taken then and </a:t>
            </a:r>
            <a:r>
              <a:rPr lang="en-US" sz="12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the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week of May 22, 2023.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6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Details about the soil core sampling process. </a:t>
            </a:r>
          </a:p>
          <a:p>
            <a:r>
              <a:rPr lang="en-US" dirty="0"/>
              <a:t>Then they were sent to </a:t>
            </a:r>
            <a:r>
              <a:rPr lang="en-US" dirty="0" err="1"/>
              <a:t>Cquester</a:t>
            </a:r>
            <a:r>
              <a:rPr lang="en-US" dirty="0"/>
              <a:t> Analytics in Fort Collins, CO to do all the testing.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6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and spring sampling effort for vegetation. </a:t>
            </a:r>
          </a:p>
          <a:p>
            <a:r>
              <a:rPr lang="en-US" dirty="0"/>
              <a:t>Listed all plant species within the 1-meter hoop and recorded absolute cover, as well as cover of bare soil, fine and coarse litter, and rock. </a:t>
            </a:r>
          </a:p>
          <a:p>
            <a:r>
              <a:rPr lang="en-US" dirty="0"/>
              <a:t>Later all of the species were further organized by </a:t>
            </a:r>
            <a:r>
              <a:rPr lang="en-US" sz="1200" dirty="0">
                <a:solidFill>
                  <a:schemeClr val="tx1"/>
                </a:solidFill>
              </a:rPr>
              <a:t>plant type, growth duration, native status, and wetland indicator so they could have associated values for different analyses.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40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-Tallow dominated included privet,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etc</a:t>
            </a:r>
            <a:endParaRPr lang="en-US" sz="1200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-FQI – measure of the native “quality” of an ecosystem. Larry Allain to discuss in more detail and some of the strengths and drawbacks next</a:t>
            </a:r>
          </a:p>
          <a:p>
            <a:r>
              <a:rPr lang="en-US" dirty="0"/>
              <a:t>-Even tallow-dominated units often contain native </a:t>
            </a:r>
            <a:r>
              <a:rPr lang="en-US" dirty="0" err="1"/>
              <a:t>spp</a:t>
            </a:r>
            <a:r>
              <a:rPr lang="en-US" dirty="0"/>
              <a:t>, not like an agriculture-to-remnant comparison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1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-Starting out broadly to look how soil carbon around the world compares to the atmospheric pool</a:t>
            </a:r>
          </a:p>
          <a:p>
            <a:r>
              <a:rPr lang="en-US" dirty="0"/>
              <a:t>-133 </a:t>
            </a:r>
            <a:r>
              <a:rPr lang="en-US" dirty="0" err="1"/>
              <a:t>tonnes</a:t>
            </a:r>
            <a:r>
              <a:rPr lang="en-US" dirty="0"/>
              <a:t>/hectare, total of 2400 Gt</a:t>
            </a:r>
          </a:p>
          <a:p>
            <a:r>
              <a:rPr lang="en-US" dirty="0"/>
              <a:t>-Anthropogenic source on same graph to show how large to pool of SOC is</a:t>
            </a:r>
          </a:p>
          <a:p>
            <a:r>
              <a:rPr lang="en-US" dirty="0"/>
              <a:t>-What role grasslands play in the potential for mitigating our climate impact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12317-6A48-E70A-AABB-C311C96F53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83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difference between the groups</a:t>
            </a:r>
          </a:p>
          <a:p>
            <a:r>
              <a:rPr lang="en-US" dirty="0"/>
              <a:t>Not easy to tell if the difference is due to invasion or whether invasion is due to lower SOC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62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Significant, but very weak relationship</a:t>
            </a:r>
          </a:p>
          <a:p>
            <a:r>
              <a:rPr lang="en-US" dirty="0"/>
              <a:t>Other factors that might affect this relationship:</a:t>
            </a:r>
          </a:p>
          <a:p>
            <a:r>
              <a:rPr lang="en-US" dirty="0"/>
              <a:t>-Micro-variations in topography and/or soil types</a:t>
            </a:r>
          </a:p>
          <a:p>
            <a:r>
              <a:rPr lang="en-US" dirty="0"/>
              <a:t>-Recent management actions: SOC changes on longer time scales than vegetation. SOC may lag FQI by years or even decades</a:t>
            </a:r>
          </a:p>
          <a:p>
            <a:r>
              <a:rPr lang="en-US" dirty="0"/>
              <a:t>-Oyster shells used for roads and parking lots. High Ca may affect SOC dynamics.</a:t>
            </a:r>
          </a:p>
          <a:p>
            <a:r>
              <a:rPr lang="en-US" dirty="0"/>
              <a:t>Is SOC an indicator of restoration success, or does higher quality indicate higher existing SOC?</a:t>
            </a:r>
          </a:p>
          <a:p>
            <a:r>
              <a:rPr lang="en-US" dirty="0"/>
              <a:t>More research is needed to understand the relationship</a:t>
            </a:r>
          </a:p>
          <a:p>
            <a:r>
              <a:rPr lang="en-US" dirty="0"/>
              <a:t>Chicken or egg? Does FQI drive SOC or the other way around?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-Describe the spatial distribution: green is higher and brown is lower.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99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-More difficult to see the relationship at Deer Park, possibly due to the different soil types (transition)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95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-Map shows the different soil series seen onsite</a:t>
            </a:r>
          </a:p>
          <a:p>
            <a:r>
              <a:rPr lang="en-US" dirty="0"/>
              <a:t>-Soils not so starkly defined in reality</a:t>
            </a:r>
          </a:p>
          <a:p>
            <a:r>
              <a:rPr lang="en-US" dirty="0"/>
              <a:t>-Important to consider site characteristics when comparing remnant vs invaded systems, especially soils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87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greater variation in site conditions made it more difficult to test for the effect of diversity</a:t>
            </a:r>
          </a:p>
          <a:p>
            <a:r>
              <a:rPr lang="en-US" dirty="0"/>
              <a:t>Not a planned </a:t>
            </a:r>
            <a:r>
              <a:rPr lang="en-US" dirty="0" err="1"/>
              <a:t>chronosequence</a:t>
            </a:r>
            <a:r>
              <a:rPr lang="en-US" dirty="0"/>
              <a:t>, so diversity and native </a:t>
            </a:r>
            <a:r>
              <a:rPr lang="en-US" dirty="0" err="1"/>
              <a:t>spp</a:t>
            </a:r>
            <a:r>
              <a:rPr lang="en-US" dirty="0"/>
              <a:t> values were not well controlled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3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4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-Texas coastal prairies as a potentially important grassland ecosystem regarding carbon dynamics</a:t>
            </a:r>
          </a:p>
          <a:p>
            <a:r>
              <a:rPr lang="en-US" dirty="0"/>
              <a:t>-How do the UHCC and Deer Park sites compare to the national averages?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0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 </a:t>
            </a:r>
            <a:r>
              <a:rPr lang="en-US" dirty="0" err="1"/>
              <a:t>chronosequence</a:t>
            </a:r>
            <a:r>
              <a:rPr lang="en-US" dirty="0"/>
              <a:t> in central TX observing 0 (still agriculture), 6, 26, and 60 </a:t>
            </a:r>
            <a:r>
              <a:rPr lang="en-US" dirty="0" err="1"/>
              <a:t>yrs</a:t>
            </a:r>
            <a:r>
              <a:rPr lang="en-US" dirty="0"/>
              <a:t> after conversion to “grassland”</a:t>
            </a:r>
          </a:p>
          <a:p>
            <a:r>
              <a:rPr lang="en-US" dirty="0"/>
              <a:t>-Another study in Minnesota, took native perennials ~50 </a:t>
            </a:r>
            <a:r>
              <a:rPr lang="en-US" dirty="0" err="1"/>
              <a:t>yrs</a:t>
            </a:r>
            <a:r>
              <a:rPr lang="en-US" dirty="0"/>
              <a:t> to become dominant, but this study the SOC probably will take 100+ </a:t>
            </a:r>
            <a:r>
              <a:rPr lang="en-US" dirty="0" err="1"/>
              <a:t>yrs</a:t>
            </a:r>
            <a:r>
              <a:rPr lang="en-US" dirty="0"/>
              <a:t> to resemble remnants, so SOC could be a long-term indicator of restoration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-Accelerating SOC accumulation under high diversity, late successional conditions compared to unmanaged succession</a:t>
            </a:r>
          </a:p>
          <a:p>
            <a:r>
              <a:rPr lang="en-US" dirty="0"/>
              <a:t>-“Grassland” was mainly native grass species but included King Ranch bluestem and Johnson grass in this study</a:t>
            </a:r>
          </a:p>
          <a:p>
            <a:r>
              <a:rPr lang="en-US" dirty="0"/>
              <a:t>-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6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-Abiotic factors that affect soil carbon</a:t>
            </a:r>
          </a:p>
          <a:p>
            <a:r>
              <a:rPr lang="en-US" dirty="0"/>
              <a:t>-Climate and soils are very important, but we won’t focus on them during this presentation because management/restoration practices can’t affect them significantly</a:t>
            </a:r>
          </a:p>
          <a:p>
            <a:r>
              <a:rPr lang="en-US" dirty="0"/>
              <a:t>-Agriculture has caused a major loss of SOC, estimated around 116 Gt since the initiation of agriculture, with ~60 Gt of that just since 1850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6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-Many biotic factors affect SOC, including soil biota and aboveground megafauna, but most restoration practices focus on plant community mgmt.</a:t>
            </a:r>
          </a:p>
          <a:p>
            <a:r>
              <a:rPr lang="en-US" dirty="0"/>
              <a:t>-Non-native vegetation can cause simultaneous increases and decreases to SOC</a:t>
            </a:r>
          </a:p>
          <a:p>
            <a:r>
              <a:rPr lang="en-US" dirty="0"/>
              <a:t>-Often greater aboveground accumulation in NNS, particularly trees and shrubs—something to keep in mind regarding TX coastal prairies</a:t>
            </a:r>
          </a:p>
          <a:p>
            <a:r>
              <a:rPr lang="en-US" dirty="0"/>
              <a:t>-However, increased respiration due to changes in the belowground bacterial and AMF communities frequently decreases the SOC sequestration rate</a:t>
            </a:r>
          </a:p>
          <a:p>
            <a:r>
              <a:rPr lang="en-US" dirty="0"/>
              <a:t>-Diversity is often reduced by the more competitive non-native/invasive species</a:t>
            </a:r>
          </a:p>
          <a:p>
            <a:r>
              <a:rPr lang="en-US" dirty="0"/>
              <a:t>-More diverse plant communities have been shown to sequester carbon at a higher rate than monoculture/less diverse systems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3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-SOC itself appears to alter the competitiveness of NNS when added to soil</a:t>
            </a:r>
          </a:p>
          <a:p>
            <a:r>
              <a:rPr lang="en-US" dirty="0"/>
              <a:t>-Most likely, this effect is due to the loss of N in the soil as soil microbial communities use both the C and N to grow</a:t>
            </a:r>
          </a:p>
          <a:p>
            <a:r>
              <a:rPr lang="en-US" dirty="0"/>
              <a:t>-The higher SOC found in remnant ecosystems may play a role in making those systems resilient against invasion</a:t>
            </a:r>
          </a:p>
          <a:p>
            <a:r>
              <a:rPr lang="en-US" dirty="0"/>
              <a:t>-Still much unknown in this field</a:t>
            </a:r>
          </a:p>
          <a:p>
            <a:r>
              <a:rPr lang="en-US" dirty="0"/>
              <a:t>-We’ll take a look at some ecotypes of the Texas Coastal Prairies and major invasives that threaten them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sure we are all familiar with the Texas Coastal Prairie, since we are here at the Coastal Prairies Restoration Practitioners Forum. </a:t>
            </a:r>
          </a:p>
          <a:p>
            <a:r>
              <a:rPr lang="en-US" dirty="0"/>
              <a:t>I won’t go into too much detail about the prairie, but I did want to run through the species diversity that we see out here so that we can keep it in mind as it relates to soil carbon. </a:t>
            </a:r>
          </a:p>
          <a:p>
            <a:r>
              <a:rPr lang="en-US" dirty="0"/>
              <a:t>This diversity is often due to the dense clay soils and the flatter landscape that can retain a lot of water. </a:t>
            </a:r>
          </a:p>
          <a:p>
            <a:r>
              <a:rPr lang="en-US" dirty="0"/>
              <a:t>This allows for lots of both upland and wetland plants to grow almost everywhere across the prairie, which Andrew </a:t>
            </a:r>
            <a:r>
              <a:rPr lang="en-US" dirty="0" err="1"/>
              <a:t>Sipocz</a:t>
            </a:r>
            <a:r>
              <a:rPr lang="en-US" dirty="0"/>
              <a:t> is going to touch on later regarding managing the Wetland and Coastal Prairie Matrix on this landscape.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1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Dominant native grasses often include tall and </a:t>
            </a:r>
            <a:r>
              <a:rPr lang="en-US" dirty="0" err="1"/>
              <a:t>midgrasses</a:t>
            </a:r>
            <a:r>
              <a:rPr lang="en-US" dirty="0"/>
              <a:t> like little and bushy bluestems, Indiangrass, switchgrass, tall dropseed, </a:t>
            </a:r>
            <a:r>
              <a:rPr lang="en-US" dirty="0" err="1"/>
              <a:t>tridens</a:t>
            </a:r>
            <a:r>
              <a:rPr lang="en-US" dirty="0"/>
              <a:t>. </a:t>
            </a:r>
          </a:p>
          <a:p>
            <a:r>
              <a:rPr lang="en-US" dirty="0"/>
              <a:t>Lower layers of grasses will have </a:t>
            </a:r>
            <a:r>
              <a:rPr lang="en-US" dirty="0" err="1"/>
              <a:t>brownseed</a:t>
            </a:r>
            <a:r>
              <a:rPr lang="en-US" dirty="0"/>
              <a:t> paspalum, bristlegrass, </a:t>
            </a:r>
            <a:r>
              <a:rPr lang="en-US" dirty="0" err="1"/>
              <a:t>carpetgrass</a:t>
            </a:r>
            <a:r>
              <a:rPr lang="en-US" dirty="0"/>
              <a:t>, </a:t>
            </a:r>
            <a:r>
              <a:rPr lang="en-US" dirty="0" err="1"/>
              <a:t>rosettegrass</a:t>
            </a:r>
            <a:r>
              <a:rPr lang="en-US" dirty="0"/>
              <a:t>.</a:t>
            </a:r>
          </a:p>
          <a:p>
            <a:r>
              <a:rPr lang="en-US" dirty="0"/>
              <a:t>And especially on wetter landscapes or in wetter </a:t>
            </a:r>
            <a:r>
              <a:rPr lang="en-US" dirty="0" err="1"/>
              <a:t>picrotopography</a:t>
            </a:r>
            <a:r>
              <a:rPr lang="en-US" dirty="0"/>
              <a:t> there will be multiple species of </a:t>
            </a:r>
            <a:r>
              <a:rPr lang="en-US" i="1" dirty="0" err="1"/>
              <a:t>Rhynchospora</a:t>
            </a:r>
            <a:r>
              <a:rPr lang="en-US" i="0" dirty="0"/>
              <a:t> </a:t>
            </a:r>
            <a:r>
              <a:rPr lang="en-US" i="0" dirty="0" err="1"/>
              <a:t>beaksedges</a:t>
            </a:r>
            <a:r>
              <a:rPr lang="en-US" i="0" dirty="0"/>
              <a:t>, other native sedges/rushes/</a:t>
            </a:r>
            <a:r>
              <a:rPr lang="en-US" i="0" dirty="0" err="1"/>
              <a:t>spikerushes,fumbrys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1F0FC-0713-46D2-F892-DC785F377E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7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B51999-BF1B-7BEA-DF4F-7BDC13CB5B7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879363-84B5-2399-3895-941DACD48BCE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99566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1AAC01-CE31-4416-2B6D-9417D49B39B8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0E0FA7-11F3-65BB-3FCF-3D991FACBCB4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1A441D-5455-2E95-8D1B-C4A9B9F40ED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541772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99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7558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96425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740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4674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44531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5283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ro image with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0FBA30-2126-4F6E-B487-2E16471BC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0581" y="215712"/>
            <a:ext cx="5084064" cy="64265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390B0C-8FD4-48D5-9582-02A0E51B9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920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DD24EB-2C5F-47B9-B68C-3265BEFBA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920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88FE0-9514-421B-9136-A72C07522D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4058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17E4DC-2D21-44B3-8F84-3C6966CA2E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58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84432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8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02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ero image with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0FBA30-2126-4F6E-B487-2E16471BCA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0581" y="215712"/>
            <a:ext cx="5084064" cy="642657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390B0C-8FD4-48D5-9582-02A0E51B99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920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E7DD24EB-2C5F-47B9-B68C-3265BEFBA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3920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F88FE0-9514-421B-9136-A72C07522D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4058" y="215712"/>
            <a:ext cx="3127248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C17E4DC-2D21-44B3-8F84-3C6966CA2E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4058" y="3528085"/>
            <a:ext cx="3127248" cy="3114203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31869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2831680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1929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12841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7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33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38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329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6733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134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77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544ADE1-2FE0-65DC-E960-C479A141B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053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8732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4173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7993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94834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36508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996424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5871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51140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6650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554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25455D-5EC0-A343-7A45-2AB8241193C0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151A0A-DCF5-73F9-EF4B-F64298258987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674716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39903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C44CCA-81BE-494D-96C4-3CC10B34DE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D3861C-622A-4AF1-80D9-6E3A08AD7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Photo Label</a:t>
            </a:r>
          </a:p>
        </p:txBody>
      </p:sp>
    </p:spTree>
    <p:extLst>
      <p:ext uri="{BB962C8B-B14F-4D97-AF65-F5344CB8AC3E}">
        <p14:creationId xmlns:p14="http://schemas.microsoft.com/office/powerpoint/2010/main" val="26849530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with inse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5666CE-7DF0-4FB4-AE81-144C7CDAC2F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D36133-36A9-4F4A-AB9F-B10FCAD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1533832"/>
            <a:ext cx="3742129" cy="3919076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vert="horz" lIns="182880" tIns="182880" rIns="182880" bIns="182880" rtlCol="0" anchor="t">
            <a:noAutofit/>
          </a:bodyPr>
          <a:lstStyle>
            <a:lvl1pPr>
              <a:defRPr lang="en-US" sz="1400" i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228600" lvl="0" indent="-2286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2038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6283802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8046144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70857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image with coll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BF84A3-E79A-480F-9252-BEA34F5C9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6790" y="215712"/>
            <a:ext cx="8417580" cy="643962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64BE139-8E8D-430F-B104-95911F255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876" y="215712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1ECC81E-0AAC-444F-B365-011FA4222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4876" y="3528085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65713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014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2935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1179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F77B5-120C-778D-4DF2-13CCBC5FC8C6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8168131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4791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2176300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549452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2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2445103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818590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394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7CA40F-2607-8C12-DC42-EF7B642D38C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445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2BAD30-F102-B6AA-C530-DA2C68711EA5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36A136B-933A-7F8B-032E-F64608035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636F2A-C6EF-846E-FCFE-3D2B92ED916C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22406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C82EE8-5FC6-274B-4019-F3D87DCFDA3B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35754FD-51B6-A38A-D6E9-D6941B405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76191-578B-F7E7-6F38-6AE2B78A7625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21533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ED9A7F-1DCE-2301-3EB4-60B51DFE4B63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0F8D633-BC28-31F9-5583-4C63696B4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1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06381B-ACF8-0D10-2969-DD87899B6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88545D-0692-5F61-8394-268BBE4DE734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04BB69-F97D-2446-3DCE-AF18E83C52CA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822E2A-9DC7-4CD9-4F84-A4E8459D4F2D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D64DE55-E2AF-5623-32E7-D8A9ACCD4AB8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1F815C-90C4-38ED-C134-3670A5B78819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B937C6D-8728-41A5-E817-95373FCCB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9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B5B1BF7-D299-6D56-D2CF-3395E7104FA9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4093744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8E6F54C9-BC0B-F647-C8BE-F04D99A35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9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3AAC9B-AA39-23B1-B7B8-8EB71E4E7DAD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383149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0082FF-A983-3C66-619D-D605444ED7CB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BC7333-E91D-C160-F7FC-0704210E2EF2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0259CE-583E-8065-3357-F5BBB9D0A904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933086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7E1E7B-DFBE-C462-BFD3-56872C736DA2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3AB30-27E8-B0BE-9A43-6F1C0C8E36DB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67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A7445DD-5FFA-AB25-5097-0E2FCE2D3BC2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60E83E-BD81-8082-D1D2-790B7AA5114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711006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1C01E9-C768-9358-55E2-139C99ED0B58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813DDB-2094-3EFC-7035-EC4EF756F0B1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01713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2F1DBB-41A1-3EE4-5CEF-53D50E5A61EB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3B1892-DA47-92BF-A51B-9D2373CF937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002364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B521F53-4004-5AA9-9CC1-D9B806138B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795FB4-61C1-B08A-1C89-45EB1E8203A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5373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7B6A-1A2B-895B-7DE8-DAC697F2E9D1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534769-1CD0-6C82-8F2A-9B5C97539A48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49010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5A61F-38C4-4AC5-A568-473A2674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2EB7E7-36AF-46C7-850E-8AC5AF439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227" y="6242683"/>
            <a:ext cx="1510854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1080" y="6242683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751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430771-765D-C5BE-85AD-0A792651FF48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1CF377-D1BF-C5C8-7CCC-281D5C1ABA1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ED6DF3-14CB-5AC6-3127-D271E6D5929B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96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F8E68-7BEA-1F1A-2811-575F9B40EEA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935D67-851A-FF82-7E7B-BF5A0F032B41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D411E6-236B-4549-5CFF-FFAADA28A0A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218837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1AB53-2B56-66AB-5556-DA5D15E452FA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F715B8-C948-DEFD-8CA1-6A275CADB027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212862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75F16BA-A55F-514F-DDED-C2707BA848D1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9086E9-9F9C-870E-E216-42D2DDC0A2D0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564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EF5ED7-2BC5-A4A6-0219-B6A6394BF471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8C6B0-5D0E-0D16-478A-E8BA5746C39D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40A98-B245-4386-4CA0-749259E265AE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734531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with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4C44CCA-81BE-494D-96C4-3CC10B34DE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D3861C-622A-4AF1-80D9-6E3A08AD7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Photo Label</a:t>
            </a:r>
          </a:p>
        </p:txBody>
      </p:sp>
    </p:spTree>
    <p:extLst>
      <p:ext uri="{BB962C8B-B14F-4D97-AF65-F5344CB8AC3E}">
        <p14:creationId xmlns:p14="http://schemas.microsoft.com/office/powerpoint/2010/main" val="1425301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with inset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35666CE-7DF0-4FB4-AE81-144C7CDAC2F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D36133-36A9-4F4A-AB9F-B10FCAD6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1533832"/>
            <a:ext cx="3742129" cy="3919076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vert="horz" lIns="182880" tIns="182880" rIns="182880" bIns="182880" rtlCol="0" anchor="t">
            <a:noAutofit/>
          </a:bodyPr>
          <a:lstStyle>
            <a:lvl1pPr>
              <a:defRPr lang="en-US" sz="1400" i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228600" lvl="0" indent="-2286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1243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396C0-394D-BA93-5D0B-6A50C9F1A1D4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886448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60460C-4B0F-8CB1-5673-843A32218D4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588019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D408572E-6C37-D4B9-5C37-6C0A87694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8F70F-7A39-AFC1-0142-7F21EBD8D36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210145-1FB4-A5C4-93E4-AF1530A82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4B3BD-FDC2-8E0E-3A2F-F61A609E91D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18456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image with coll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BF84A3-E79A-480F-9252-BEA34F5C9F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6790" y="215712"/>
            <a:ext cx="8417580" cy="6439621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264BE139-8E8D-430F-B104-95911F2552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876" y="215712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1ECC81E-0AAC-444F-B365-011FA422299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34876" y="3528085"/>
            <a:ext cx="3153363" cy="31272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7018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DFD5F41-4696-0853-8317-41AF2B0A1F75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BB9E2D-CC0E-9A6E-115E-2E277653264A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B3D6AC3-85C0-AC80-D26A-6E786F915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0ACFB1-4131-1891-48ED-5E905CF516E8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12B163-9AD0-56C9-2EB3-1ED6F5860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05AD6BE-A5D8-D67A-B5E6-26E57347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63493A-067F-2E62-A211-5194B6CEB8C4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B1C9B1-BF3E-CA5D-7A5B-72C3EEC4E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9D6BF4-51DC-57AA-ECD8-B5778929C8EF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606EFE9-6687-B2A7-561A-94AEBD3DD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B258578-B6F9-C26A-C150-0185B0F1E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3D8FD-9C40-F090-6ADA-4C4EEE0F87C4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E28FB9-83FB-AF18-2DF0-323075276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08E20A6-69CF-BC6C-0039-8268ED885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5DBB905-11E0-0963-2033-E7A928BC9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61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64EDEF-B7AB-3BFE-A40E-59A3929065B8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7932D02-1EF4-99BD-965D-60BDEEA5875B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655711-0841-FF81-8170-1EC8A87CAA1E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3166FB-1317-ACAD-BC6F-48B9099EB1DC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6980FA-2CC2-E55E-6764-25DED11FFD3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DD831-A43E-C31E-6F4B-221B9CE0EA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0260-95E7-DAB7-B454-F194113C2E4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7FB449-57B2-C175-6309-95D1AA565CE0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FFA44-ACE7-C462-351C-75AA9D91EB0F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A9E735-4DDD-5ACC-4B6A-BECD4DEA6494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8453A-D58B-80D0-FC0D-139C141FA1BD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19920F-4DF6-1257-E8BF-DED5956FE91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29D41-B792-0AD9-FA12-D664A30B3836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AF33A8-56E4-E7AE-DE65-A8C8E0831550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7460EC-7C79-DBE6-82F4-6ABBDF492358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20D50B-3D3D-C2C9-A62D-FD791AAA711C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19A5A7-3C67-1C7E-684A-9958BF7CC12A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2E47E2-B0A5-6472-3EAD-6721FAECD76A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89D8D7-D201-3BB5-361F-A12E682F2BBF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170A1BB-5BFB-AD72-ECB9-10ACA76B1DD7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8D08E7-C9BC-5085-745C-D0DC40221CCA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1C2AE2-4078-E117-41E9-A85ED381A892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F364FA-84E9-91BE-E4DE-19179A4F24FF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63688A-BCAD-E1D6-EF35-51C0ED58D626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5F77AC-C6BC-B966-88FA-246CEA49EA4E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21C552-7265-BCDE-73A4-054A3E5A82E0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01B53C-A013-3D1B-535F-A7E57F5EDFBA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E9AC07-9485-0E39-2713-ADEBC5F1033F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C6EE7E-F060-3DA9-F7CC-6A90095CCF2A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2487C4-BFF2-1CFE-875C-2D095BDDC2BF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B78D33-FEF2-50E1-12C4-33B4E236E5CD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9C037E-DF43-8A62-F993-FC3956461AF4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B4F918-0FDE-6FB4-90BB-EE536385933D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F730A9-906E-01F5-85C7-FEA6D7FE7D73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1C76A1-8D86-B79B-F056-25E143B4BE3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806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EBB242-F65F-4AEA-93B8-D4DF945ED532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4" name="Text Placeholder 116">
            <a:extLst>
              <a:ext uri="{FF2B5EF4-FFF2-40B4-BE49-F238E27FC236}">
                <a16:creationId xmlns:a16="http://schemas.microsoft.com/office/drawing/2014/main" id="{C15468E7-6225-B264-BC01-79CFE11CB907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5" name="Text Placeholder 117">
            <a:extLst>
              <a:ext uri="{FF2B5EF4-FFF2-40B4-BE49-F238E27FC236}">
                <a16:creationId xmlns:a16="http://schemas.microsoft.com/office/drawing/2014/main" id="{DE4C4BAA-34A0-E78E-F45C-11BF9C24C2F4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62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C508C0-1F91-C2E9-F4D6-696B08FA503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524AE-72EB-5C37-4FCA-C0DEAB29BBAD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970755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86BD63-7361-7E76-D8F3-763F9758E034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8197624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A99BC-8BF4-13E5-B729-695865FD38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44214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F911029-5B51-583F-E200-63786C291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52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0890AEC-7160-66AA-86CF-8487B089EA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1179CE-C1B7-5CB7-E3F5-087D14B9521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613692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1CD8E1-1664-7356-7621-491115300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66896-2CCE-6388-8DF7-2BD2680C322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01389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972CA-8653-47DD-CD20-7657FFE0426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727615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18CB14-E6B0-FE6D-4EB7-2B75D037AD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26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DDE0-72A1-868C-44FF-75C85D8A9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82D1B-2B47-00D0-9C62-B69676EE3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0E5A6-C614-B265-C3BE-4F752D0F1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80561-5B14-333A-4142-B25086A8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9CBB-B701-4BD6-8A57-012DCADAB7E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ABC47-5EE5-2BEF-494B-61BA466C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A605D-AE83-04A1-F153-B9A55250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39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220116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2108306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95099B-7274-4690-9982-A6527287F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4281734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B4416BE-5D1D-4F8C-9F27-FE6541D8ECAB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C87EB8-D741-4D50-9B2D-4F516CE9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148259"/>
            <a:ext cx="5292725" cy="106354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1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B817B1-43A2-4BBE-A717-15278D90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93FA176-94B4-4BD4-8A30-C85309A6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56871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4065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34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2476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09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Image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84533C-6096-4BFB-92D9-3630B1869D04}"/>
              </a:ext>
            </a:extLst>
          </p:cNvPr>
          <p:cNvSpPr/>
          <p:nvPr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94DFC79-FFE6-420C-80EE-30B07CD5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C3935B2-5E8F-4001-BE07-05FE41B46B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6C419-590B-41BB-A1EB-47106DD132DA}"/>
              </a:ext>
            </a:extLst>
          </p:cNvPr>
          <p:cNvSpPr/>
          <p:nvPr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8114F51F-FCBE-491D-B506-B9B1ED502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8A8AD9-4BD5-95B4-FE6B-1EC6F8DCBCD1}"/>
              </a:ext>
            </a:extLst>
          </p:cNvPr>
          <p:cNvSpPr/>
          <p:nvPr userDrawn="1"/>
        </p:nvSpPr>
        <p:spPr>
          <a:xfrm>
            <a:off x="4999704" y="1321143"/>
            <a:ext cx="2315496" cy="249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F9E3CF-ABCB-B7A1-DFBE-16E07A7214CE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641105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rojec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F842AF-5236-43DD-9631-FF9E39BBC82F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B0DF90-BF42-44CC-9B0C-62699AF40493}"/>
              </a:ext>
            </a:extLst>
          </p:cNvPr>
          <p:cNvSpPr/>
          <p:nvPr userDrawn="1"/>
        </p:nvSpPr>
        <p:spPr>
          <a:xfrm>
            <a:off x="4999703" y="1321144"/>
            <a:ext cx="2241755" cy="91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67063FB-EB8D-4971-8CD0-315FAFF2B3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89234" y="948865"/>
            <a:ext cx="6297924" cy="573143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CF8C4B6-5339-4113-8C37-749B2D17330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78B854E-1F2D-4F85-A65C-D974195DC97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79E07-7CAD-4C5C-97E0-9EC1B84BA5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9FE5D92-344F-480B-89DD-BFD604EF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031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#4">
    <p:bg>
      <p:bgPr>
        <a:gradFill flip="none" rotWithShape="1">
          <a:gsLst>
            <a:gs pos="23000">
              <a:srgbClr val="075178"/>
            </a:gs>
            <a:gs pos="71000">
              <a:srgbClr val="1C90BF"/>
            </a:gs>
            <a:gs pos="97000">
              <a:srgbClr val="1C90BF"/>
            </a:gs>
          </a:gsLst>
          <a:lin ang="20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BA2959-D00E-44FD-9A4E-8F59419F46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8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02FC009-9B80-4887-A4A4-5A25BC9AA69D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8AF8516-AC58-4BF1-8FAD-543E954A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84C031-8A26-4942-8D05-7624876A2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948865"/>
            <a:ext cx="10360152" cy="5281653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4103B2-B523-434E-86CF-82B57A76FB4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781216A-FBB0-43D1-BFD7-B6E9A816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805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Slide with 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6173F2-1DAC-4952-BEFF-9EEF41E3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BA5FE81-3278-41D3-AD40-1377D5254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59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25ECC5-1D4D-47F9-9A99-D2C242F33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891605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8A9FBC5-F121-48DA-850B-454E1EEF9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9524" y="891603"/>
            <a:ext cx="4926076" cy="480480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C195091-97DB-44CB-9AB6-C1F996284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524" y="1504948"/>
            <a:ext cx="4926076" cy="4791077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79FE7-F392-4367-839B-1AB95C79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B65D45-55E7-4026-B8F5-5069E46327F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615874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93181D-828F-4F3F-814A-5230FD0A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BE7582-111D-4778-89DF-5131F8094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2" y="3169022"/>
            <a:ext cx="4926076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D4BD778-ED26-4DC1-B760-6A45FA92F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9524" y="3169022"/>
            <a:ext cx="4926074" cy="311747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5DDFFB-63ED-4509-A4E3-1A18FEE9714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91605"/>
            <a:ext cx="0" cy="5515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0ABC8C41-AC3A-4D7B-B28E-93FF5FEC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918" y="897779"/>
            <a:ext cx="4926080" cy="21526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7EA292A-8EE3-4213-ADCE-47777E7AD6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0002" y="891605"/>
            <a:ext cx="4926074" cy="215432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864E7F4-D1EE-4B5A-BD30-97825FFE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0152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C1F019-EE80-4C3B-8359-D5D5FEF9C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EA28EB5-61B0-4D33-8068-B770A7829ED9}"/>
              </a:ext>
            </a:extLst>
          </p:cNvPr>
          <p:cNvSpPr>
            <a:spLocks noGrp="1"/>
          </p:cNvSpPr>
          <p:nvPr>
            <p:ph type="dgm" sz="quarter" idx="12"/>
          </p:nvPr>
        </p:nvSpPr>
        <p:spPr>
          <a:xfrm>
            <a:off x="2937699" y="-2873"/>
            <a:ext cx="6299200" cy="2208213"/>
          </a:xfrm>
          <a:solidFill>
            <a:srgbClr val="95A54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006884A-7C8B-4F3D-B345-AD6987BC23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1699" y="381002"/>
            <a:ext cx="5292725" cy="106354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here longer should wrap to second line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B772BD1-822F-437D-9CA4-1043FCF585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3555BB-9F69-44EC-A857-17D94421D68A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</p:spTree>
    <p:extLst>
      <p:ext uri="{BB962C8B-B14F-4D97-AF65-F5344CB8AC3E}">
        <p14:creationId xmlns:p14="http://schemas.microsoft.com/office/powerpoint/2010/main" val="35654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A0D750-0CCB-4D3D-AED1-BDF02FA29F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4847" y="197464"/>
            <a:ext cx="11804905" cy="4780934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4E00B-EB78-4D0B-96CA-1CBC43C0FBDC}"/>
              </a:ext>
            </a:extLst>
          </p:cNvPr>
          <p:cNvSpPr/>
          <p:nvPr userDrawn="1"/>
        </p:nvSpPr>
        <p:spPr>
          <a:xfrm>
            <a:off x="184847" y="4978400"/>
            <a:ext cx="11804904" cy="716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/>
          </a:p>
          <a:p>
            <a:pPr algn="ctr"/>
            <a:endParaRPr lang="en-IN" sz="1800"/>
          </a:p>
          <a:p>
            <a:pPr algn="ctr"/>
            <a:endParaRPr lang="en-IN" sz="180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D98865D-7F79-408A-B6BC-12AA94F9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78" y="5182394"/>
            <a:ext cx="2615043" cy="129460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9DEC418-C37F-4446-9418-493ACE7286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41699" y="1514475"/>
            <a:ext cx="5292725" cy="447675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E66FC3F-582E-4E02-8E30-A187108ACB64}"/>
              </a:ext>
            </a:extLst>
          </p:cNvPr>
          <p:cNvSpPr txBox="1">
            <a:spLocks/>
          </p:cNvSpPr>
          <p:nvPr userDrawn="1"/>
        </p:nvSpPr>
        <p:spPr>
          <a:xfrm>
            <a:off x="10435271" y="6365876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2023 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9CA8E-40B9-4F84-8D98-85A8BF4A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698" y="381002"/>
            <a:ext cx="5292725" cy="106354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04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427007"/>
            <a:ext cx="10153650" cy="1006990"/>
          </a:xfrm>
        </p:spPr>
        <p:txBody>
          <a:bodyPr lIns="0"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5445776"/>
            <a:ext cx="10153650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5420622-0D9B-4754-9F73-1FFE8216DF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4847" y="186280"/>
            <a:ext cx="11804905" cy="40967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945C12-9066-463C-A2CF-4E05899F1985}"/>
              </a:ext>
            </a:extLst>
          </p:cNvPr>
          <p:cNvSpPr/>
          <p:nvPr userDrawn="1"/>
        </p:nvSpPr>
        <p:spPr>
          <a:xfrm>
            <a:off x="193548" y="4283045"/>
            <a:ext cx="11804904" cy="7198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5C578F49-ED8C-43EF-B2EC-9D595CABAF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56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89B9-75EF-4737-A5C6-2965D7799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268413"/>
            <a:ext cx="3293155" cy="2889645"/>
          </a:xfrm>
        </p:spPr>
        <p:txBody>
          <a:bodyPr anchor="b">
            <a:noAutofit/>
          </a:bodyPr>
          <a:lstStyle>
            <a:lvl1pPr algn="l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3411-AA12-421A-A9BE-FAC38EF0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4158058"/>
            <a:ext cx="3293155" cy="805713"/>
          </a:xfrm>
        </p:spPr>
        <p:txBody>
          <a:bodyPr lIns="0" tIns="0" anchor="t" anchorCtr="0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57775-8675-47AC-8BA1-AEB1E376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t>‹#›</a:t>
            </a:fld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4469C8C-1983-4E7C-9558-444DABDD4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11" y="6373681"/>
            <a:ext cx="652778" cy="33046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C0D906-423A-485B-AF7A-558E1476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70A410-E204-4EA3-A7EC-5F32111D9B29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667C4E2-086E-499A-89B6-6FD06FC673A1}"/>
              </a:ext>
            </a:extLst>
          </p:cNvPr>
          <p:cNvSpPr txBox="1">
            <a:spLocks/>
          </p:cNvSpPr>
          <p:nvPr userDrawn="1"/>
        </p:nvSpPr>
        <p:spPr>
          <a:xfrm>
            <a:off x="10063729" y="6530976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3E665C9-3B01-4492-A566-4FEBECD50213}"/>
              </a:ext>
            </a:extLst>
          </p:cNvPr>
          <p:cNvSpPr txBox="1">
            <a:spLocks/>
          </p:cNvSpPr>
          <p:nvPr userDrawn="1"/>
        </p:nvSpPr>
        <p:spPr>
          <a:xfrm>
            <a:off x="11485060" y="65309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F3F6021-2412-4AC0-8968-B23E0B046D8B}"/>
              </a:ext>
            </a:extLst>
          </p:cNvPr>
          <p:cNvSpPr txBox="1">
            <a:spLocks/>
          </p:cNvSpPr>
          <p:nvPr userDrawn="1"/>
        </p:nvSpPr>
        <p:spPr>
          <a:xfrm>
            <a:off x="9901803" y="6365292"/>
            <a:ext cx="1421332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Copyright 2021 RES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5426C7-8850-4A41-A054-80397F7778CD}"/>
              </a:ext>
            </a:extLst>
          </p:cNvPr>
          <p:cNvSpPr txBox="1">
            <a:spLocks/>
          </p:cNvSpPr>
          <p:nvPr userDrawn="1"/>
        </p:nvSpPr>
        <p:spPr>
          <a:xfrm>
            <a:off x="11323134" y="6365292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B9FE80-055E-4C08-9A83-D177E1AA01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78224" y="0"/>
            <a:ext cx="8113776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24B55981-35BE-411B-A4E4-EDA062BFA2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235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335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#5">
    <p:bg>
      <p:bgPr>
        <a:gradFill flip="none" rotWithShape="1">
          <a:gsLst>
            <a:gs pos="17000">
              <a:srgbClr val="592165"/>
            </a:gs>
            <a:gs pos="59000">
              <a:srgbClr val="AA484D"/>
            </a:gs>
            <a:gs pos="92000">
              <a:srgbClr val="C75643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C22C66-0F17-43A2-8DE3-E4EEA9AFC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Divider #3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lIns="0"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7E3CB3-07B6-4F79-8385-C2C078A89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603B7EE-5AE6-70B2-5482-45EADF693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6378576"/>
            <a:ext cx="658368" cy="3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5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318920-FB71-41D6-A54D-0EFBC52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2F853C4-6E36-4F8D-979B-48AB5909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18BBEE-9C79-4BDF-9572-DD27B2663687}"/>
              </a:ext>
            </a:extLst>
          </p:cNvPr>
          <p:cNvSpPr/>
          <p:nvPr userDrawn="1"/>
        </p:nvSpPr>
        <p:spPr>
          <a:xfrm>
            <a:off x="5016001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C6D3E8-C47B-4A4C-8995-398CD50C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1"/>
            <a:ext cx="10360152" cy="5041527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584C6E9-B0AE-4876-A958-5BBE38D4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1132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B9AF7C-F744-4630-B012-D33CF7B6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4896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_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0668D-5FF9-4773-9A28-95EDBE1CD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8226D-2C41-430A-9099-06AF756BF4FE}"/>
              </a:ext>
            </a:extLst>
          </p:cNvPr>
          <p:cNvSpPr/>
          <p:nvPr userDrawn="1"/>
        </p:nvSpPr>
        <p:spPr>
          <a:xfrm>
            <a:off x="915924" y="991256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7422AA-28B7-4F0D-ADF0-007098A71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188992"/>
            <a:ext cx="10360152" cy="5097508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7036FB-9B25-4770-A5C5-E0763D771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5923" y="715477"/>
            <a:ext cx="10360152" cy="185055"/>
          </a:xfrm>
        </p:spPr>
        <p:txBody>
          <a:bodyPr l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3000">
                <a:latin typeface="+mj-lt"/>
              </a:defRPr>
            </a:lvl2pPr>
            <a:lvl3pPr marL="914400" indent="0">
              <a:buNone/>
              <a:defRPr sz="3000">
                <a:latin typeface="+mj-lt"/>
              </a:defRPr>
            </a:lvl3pPr>
            <a:lvl4pPr marL="1371600" indent="0">
              <a:buNone/>
              <a:defRPr sz="3000">
                <a:latin typeface="+mj-lt"/>
              </a:defRPr>
            </a:lvl4pPr>
            <a:lvl5pPr marL="1828800" indent="0">
              <a:buNone/>
              <a:defRPr sz="30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DD4AF14-A43E-4670-98C2-04F90B262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4259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C54EA0-554E-4467-AA3F-FEC70BD9E588}"/>
              </a:ext>
            </a:extLst>
          </p:cNvPr>
          <p:cNvSpPr/>
          <p:nvPr userDrawn="1"/>
        </p:nvSpPr>
        <p:spPr>
          <a:xfrm>
            <a:off x="915923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371BCA-8403-4E77-920A-EB8152333B3A}"/>
              </a:ext>
            </a:extLst>
          </p:cNvPr>
          <p:cNvSpPr/>
          <p:nvPr userDrawn="1"/>
        </p:nvSpPr>
        <p:spPr>
          <a:xfrm>
            <a:off x="72524" y="6264538"/>
            <a:ext cx="104775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0B2B41C-46A9-4B49-B641-D16CDCE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03213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entered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12134"/>
            <a:ext cx="10360152" cy="497436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74354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eft_gree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AC1ADA-D309-4D38-AA6B-873ECBE2A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1321144"/>
            <a:ext cx="10360152" cy="4965356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0687359-C121-4708-8984-16129006B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98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DC1277-8A2F-AD46-ABFE-B40D385633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lIns="0" bIns="0"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2421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_green subhead, va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865BE07-A4C2-4B85-98A8-CAA32F8A35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3563" y="1500188"/>
            <a:ext cx="2203450" cy="19288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E69D7-21A4-41E3-A282-B483AFE8F3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63" y="1500188"/>
            <a:ext cx="4352925" cy="3857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A0A9665-B011-406A-8A81-8B0E93C9E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FF1AF72-A698-4E27-84E4-9E51886B8D45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CCC0C4-0318-43C8-B482-A87C86A57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58" y="1499616"/>
            <a:ext cx="4038934" cy="3857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A0272B7-236B-4C3F-81AA-D5FE8397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948865"/>
            <a:ext cx="10360152" cy="260335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894704-8E12-4F15-9AD6-AAFA7E33022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3B797DA-8669-4751-AD2C-C940D634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8D71FC-61B3-472C-820C-3122F2D7E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53563" y="3576639"/>
            <a:ext cx="2203450" cy="1781174"/>
          </a:xfrm>
        </p:spPr>
        <p:txBody>
          <a:bodyPr lIns="91440">
            <a:normAutofit/>
          </a:bodyPr>
          <a:lstStyle>
            <a:lvl1pPr marL="0" indent="0">
              <a:buNone/>
              <a:defRPr sz="1200" i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8150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BE3A6-A0AE-4B0B-A73A-38EC15256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084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6DA0834-6B66-4188-8EF6-B677CF9381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2450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F7E68-42CC-4603-9CF1-D3E5434831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8160" y="1261872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8AB223-FF34-4CB3-98D4-F8DC33201C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084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90490B-7E77-429F-B38C-B6EF8666C68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2450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CC78525-BD0E-43ED-AA28-287FD813B0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38160" y="3611880"/>
            <a:ext cx="1143000" cy="11430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91408B-BF84-4858-96FF-55D69B2C8E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362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C854795-0E6B-4064-A7E3-33DB3D817F2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0728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i="0">
                <a:solidFill>
                  <a:srgbClr val="135728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400" i="1">
                <a:solidFill>
                  <a:srgbClr val="93A4B6"/>
                </a:solidFill>
                <a:latin typeface="+mj-lt"/>
              </a:defRPr>
            </a:lvl2pPr>
          </a:lstStyle>
          <a:p>
            <a:pPr lvl="0"/>
            <a:r>
              <a:rPr lang="en-US"/>
              <a:t>XXX,XXX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9332F81-ADE0-4854-83B6-0259EFD0E3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20940" y="256032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E1CEE01F-9790-4D88-9801-6BEAA5F6DF6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9362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34A784-6CF1-49D2-99C0-6F8954A66B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728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8866302-2F39-4BA4-938C-F22E4E82AD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20940" y="4937760"/>
            <a:ext cx="2377440" cy="841375"/>
          </a:xfr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800" i="0" kern="1200" dirty="0" smtClean="0">
                <a:solidFill>
                  <a:srgbClr val="135728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0"/>
              </a:spcBef>
              <a:buNone/>
              <a:defRPr lang="en-US" sz="1400" i="1" kern="1200" dirty="0">
                <a:solidFill>
                  <a:srgbClr val="93A4B6"/>
                </a:solidFill>
                <a:latin typeface="+mj-lt"/>
                <a:ea typeface="+mn-ea"/>
                <a:cs typeface="+mn-cs"/>
              </a:defRPr>
            </a:lvl2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XXX,XXX</a:t>
            </a:r>
          </a:p>
          <a:p>
            <a:pPr marL="0" lvl="1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555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Centered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093028-5AB3-4EB3-AA8C-C2790ACE287F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75381BB-50B0-4696-847D-1248BA79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2F799-F3A2-4120-B8F0-311F6886533C}"/>
              </a:ext>
            </a:extLst>
          </p:cNvPr>
          <p:cNvSpPr/>
          <p:nvPr userDrawn="1"/>
        </p:nvSpPr>
        <p:spPr>
          <a:xfrm>
            <a:off x="8808720" y="3566160"/>
            <a:ext cx="3383280" cy="32918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CB6CE1-5D3B-44B6-AAB1-E6A932DDE5B2}"/>
              </a:ext>
            </a:extLst>
          </p:cNvPr>
          <p:cNvSpPr/>
          <p:nvPr userDrawn="1"/>
        </p:nvSpPr>
        <p:spPr>
          <a:xfrm>
            <a:off x="0" y="3566160"/>
            <a:ext cx="3384591" cy="329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83E087-AF82-46CD-8B1E-4817B576D9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32527"/>
            <a:ext cx="3384590" cy="241956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E5CC9AA-1E52-416F-97A7-00D1F6744A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4804" y="1132527"/>
            <a:ext cx="5422392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F82B47DA-F23A-4C3F-BAE8-E0A97D7E09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07196" y="1132527"/>
            <a:ext cx="3384804" cy="24231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CBE54B-4441-4ED8-91FC-F535924B0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198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52D9768-38F6-4AEC-95F0-A9306E826B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9399" y="3877041"/>
            <a:ext cx="2840612" cy="27432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A0E65B0-02FC-46C9-ACBD-5A1802DA3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6580" y="3870037"/>
            <a:ext cx="4853467" cy="2743200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6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CAA88E-FD04-47FC-B553-632EF5D0ECA5}"/>
              </a:ext>
            </a:extLst>
          </p:cNvPr>
          <p:cNvSpPr/>
          <p:nvPr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783D309-7D1C-434B-906E-AFC560041C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D42504B1-AF83-4E50-BBD6-54DC3DA49F6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948865"/>
            <a:ext cx="5287021" cy="57314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9BC07-F2E3-4ED0-BB4B-3BD206DD15F0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CADE0E-6BCF-460A-8C82-73D8F112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E6B5C9E-A03D-4E39-8E67-5432B0FD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161700-A6B1-A208-40C7-3D9E769A9829}"/>
              </a:ext>
            </a:extLst>
          </p:cNvPr>
          <p:cNvSpPr/>
          <p:nvPr userDrawn="1"/>
        </p:nvSpPr>
        <p:spPr>
          <a:xfrm>
            <a:off x="4999703" y="1298002"/>
            <a:ext cx="2241755" cy="13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D3FA3F-6C63-7FFC-C017-5D82BDD3BA03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642474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 -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7135B8-3007-404B-9ED9-95549BBD857A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4" y="1321144"/>
            <a:ext cx="2069434" cy="127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E34B50-CF3B-48DC-A497-780063F1EF58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9B8D81F-BDD9-421C-812D-0BAEEA7E8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5"/>
            <a:ext cx="5980176" cy="5328109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818E5844-4C51-467B-B6B3-642FBBDD1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6" y="948865"/>
            <a:ext cx="4926074" cy="570796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569AA8E-8B9D-422E-BE92-AAFA2C13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6259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 - Left Justified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150486-FB98-491B-803F-10A6F9C5E43B}"/>
              </a:ext>
            </a:extLst>
          </p:cNvPr>
          <p:cNvSpPr/>
          <p:nvPr userDrawn="1"/>
        </p:nvSpPr>
        <p:spPr>
          <a:xfrm>
            <a:off x="4999703" y="1321146"/>
            <a:ext cx="2241755" cy="15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F06BC2-25B0-4ECE-B73D-2D96E4B9CF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9137" y="201168"/>
            <a:ext cx="4926073" cy="645566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C770A-88C1-4C7E-AEB5-ADDE7ED88664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C91E0B-30E5-46E1-A78A-40A5D4D0A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948866"/>
            <a:ext cx="5980176" cy="5337634"/>
          </a:xfrm>
        </p:spPr>
        <p:txBody>
          <a:bodyPr l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667AC5A-7F4F-4670-862E-E593D50D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5977245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606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1ECD96B-14B0-4969-8E0C-5481EAE8E16F}"/>
              </a:ext>
            </a:extLst>
          </p:cNvPr>
          <p:cNvSpPr txBox="1">
            <a:spLocks/>
          </p:cNvSpPr>
          <p:nvPr userDrawn="1"/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1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B213DE-2105-44CC-9598-3E82DF52C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5924" y="895074"/>
            <a:ext cx="4673664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D29210B-7EFD-4D70-9242-117EB17CC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2414" y="895074"/>
            <a:ext cx="4673661" cy="5381901"/>
          </a:xfrm>
        </p:spPr>
        <p:txBody>
          <a:bodyPr l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311D7-3F52-4A9D-97CA-2451FBFB72EA}"/>
              </a:ext>
            </a:extLst>
          </p:cNvPr>
          <p:cNvCxnSpPr>
            <a:cxnSpLocks/>
          </p:cNvCxnSpPr>
          <p:nvPr userDrawn="1"/>
        </p:nvCxnSpPr>
        <p:spPr>
          <a:xfrm>
            <a:off x="6096001" y="895074"/>
            <a:ext cx="0" cy="5393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A8C24D8B-81E4-438D-AD20-7FB02E16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7736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FB1AD0-417E-4FDB-9B83-4F9693E9A376}"/>
              </a:ext>
            </a:extLst>
          </p:cNvPr>
          <p:cNvSpPr/>
          <p:nvPr userDrawn="1"/>
        </p:nvSpPr>
        <p:spPr>
          <a:xfrm>
            <a:off x="132735" y="6415548"/>
            <a:ext cx="442452" cy="433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438FA5-F90F-4258-8802-DBCD244769BA}"/>
              </a:ext>
            </a:extLst>
          </p:cNvPr>
          <p:cNvSpPr/>
          <p:nvPr userDrawn="1"/>
        </p:nvSpPr>
        <p:spPr>
          <a:xfrm>
            <a:off x="4999703" y="1282617"/>
            <a:ext cx="2241755" cy="16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173D306-6071-4EBD-85AF-4EB0EC0B5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96790" y="948866"/>
            <a:ext cx="3816702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C32E7DBF-DA58-4F09-A0CB-CB40EF32BB2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151803" y="948864"/>
            <a:ext cx="3886200" cy="5707966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334CE1A-26FC-4B9D-BD2F-F49B57DFBDA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76314" y="948864"/>
            <a:ext cx="3814518" cy="570796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3B9D56D-FBF4-438D-ACFD-0EEABAF517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9216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26F49BBB-6545-4A9A-AF11-2A74AE8363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08978" y="4455969"/>
            <a:ext cx="3371850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84341D4E-C094-480D-A814-9B01642550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35683" y="4455969"/>
            <a:ext cx="3309655" cy="1930400"/>
          </a:xfrm>
          <a:solidFill>
            <a:srgbClr val="95A541">
              <a:alpha val="60000"/>
            </a:srgbClr>
          </a:solidFill>
          <a:ln>
            <a:noFill/>
          </a:ln>
        </p:spPr>
        <p:txBody>
          <a:bodyPr lIns="91440" tIns="91440" rIns="91440" bIns="9144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EEF19-3E83-413F-B6D6-EDF91179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D888C-D25B-47A8-8D7E-CECF228D3089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2379368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4E3562-50C5-4E7D-9EC0-2D8C04F705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909134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D5B3C-DD57-4588-8064-224DD2D5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5DA7E0-A837-4AA5-9443-B596CA0AAAE7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9615698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slide image with header and blue inse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72DB564-56F7-4583-A603-DCB12F9CAD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48867"/>
            <a:ext cx="12192000" cy="5337633"/>
          </a:xfrm>
          <a:custGeom>
            <a:avLst/>
            <a:gdLst>
              <a:gd name="connsiteX0" fmla="*/ 407988 w 12192000"/>
              <a:gd name="connsiteY0" fmla="*/ 756444 h 4592638"/>
              <a:gd name="connsiteX1" fmla="*/ 407988 w 12192000"/>
              <a:gd name="connsiteY1" fmla="*/ 3836194 h 4592638"/>
              <a:gd name="connsiteX2" fmla="*/ 4152900 w 12192000"/>
              <a:gd name="connsiteY2" fmla="*/ 3836194 h 4592638"/>
              <a:gd name="connsiteX3" fmla="*/ 4152900 w 12192000"/>
              <a:gd name="connsiteY3" fmla="*/ 756444 h 4592638"/>
              <a:gd name="connsiteX4" fmla="*/ 0 w 12192000"/>
              <a:gd name="connsiteY4" fmla="*/ 0 h 4592638"/>
              <a:gd name="connsiteX5" fmla="*/ 12192000 w 12192000"/>
              <a:gd name="connsiteY5" fmla="*/ 0 h 4592638"/>
              <a:gd name="connsiteX6" fmla="*/ 12192000 w 12192000"/>
              <a:gd name="connsiteY6" fmla="*/ 4592638 h 4592638"/>
              <a:gd name="connsiteX7" fmla="*/ 0 w 12192000"/>
              <a:gd name="connsiteY7" fmla="*/ 4592638 h 459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592638">
                <a:moveTo>
                  <a:pt x="407988" y="756444"/>
                </a:moveTo>
                <a:lnTo>
                  <a:pt x="407988" y="3836194"/>
                </a:lnTo>
                <a:lnTo>
                  <a:pt x="4152900" y="3836194"/>
                </a:lnTo>
                <a:lnTo>
                  <a:pt x="4152900" y="75644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592638"/>
                </a:lnTo>
                <a:lnTo>
                  <a:pt x="0" y="45926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2422BD4C-C976-41D0-80A2-CC037E69881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7988" y="1792586"/>
            <a:ext cx="3744912" cy="3580308"/>
          </a:xfrm>
          <a:solidFill>
            <a:schemeClr val="accent2">
              <a:alpha val="84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73EB5-5F93-4291-9283-1EEDC451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EA29D-7A19-4817-8CB5-9E977A3721E2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95764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ro image with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42AD2C3-066A-4B6D-999B-6E096781E9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5612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2pPr marL="0" indent="0">
              <a:buNone/>
              <a:defRPr/>
            </a:lvl2pPr>
          </a:lstStyle>
          <a:p>
            <a:pPr lvl="1"/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0A875B1-B998-4EF0-AF3D-6913416BB8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56121" y="3515389"/>
            <a:ext cx="3127248" cy="3141427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603D3B3-DA91-401B-A8B0-C2880CEA6E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0411" y="204736"/>
            <a:ext cx="3127248" cy="314644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E0986A3-34E6-4240-B991-14E44DE12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0411" y="3512624"/>
            <a:ext cx="3127248" cy="3144208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pic>
        <p:nvPicPr>
          <p:cNvPr id="17" name="Picture Placeholder 10">
            <a:extLst>
              <a:ext uri="{FF2B5EF4-FFF2-40B4-BE49-F238E27FC236}">
                <a16:creationId xmlns:a16="http://schemas.microsoft.com/office/drawing/2014/main" id="{C4149959-D11D-4966-AB7F-558AD67BB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57" y="223920"/>
            <a:ext cx="5001234" cy="643513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B1967D-C0FD-4DAD-BE96-B11C1C0092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1418" y="204739"/>
            <a:ext cx="5080531" cy="6470033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3788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oadmap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9E4F7F8-157C-4F5D-815E-A4C41F1B4DCF}"/>
              </a:ext>
            </a:extLst>
          </p:cNvPr>
          <p:cNvSpPr>
            <a:spLocks/>
          </p:cNvSpPr>
          <p:nvPr userDrawn="1"/>
        </p:nvSpPr>
        <p:spPr bwMode="auto">
          <a:xfrm>
            <a:off x="0" y="1220192"/>
            <a:ext cx="8458200" cy="5637808"/>
          </a:xfrm>
          <a:custGeom>
            <a:avLst/>
            <a:gdLst>
              <a:gd name="T0" fmla="*/ 1728 w 1776"/>
              <a:gd name="T1" fmla="*/ 173 h 1045"/>
              <a:gd name="T2" fmla="*/ 1695 w 1776"/>
              <a:gd name="T3" fmla="*/ 151 h 1045"/>
              <a:gd name="T4" fmla="*/ 1588 w 1776"/>
              <a:gd name="T5" fmla="*/ 131 h 1045"/>
              <a:gd name="T6" fmla="*/ 1191 w 1776"/>
              <a:gd name="T7" fmla="*/ 118 h 1045"/>
              <a:gd name="T8" fmla="*/ 822 w 1776"/>
              <a:gd name="T9" fmla="*/ 115 h 1045"/>
              <a:gd name="T10" fmla="*/ 707 w 1776"/>
              <a:gd name="T11" fmla="*/ 107 h 1045"/>
              <a:gd name="T12" fmla="*/ 691 w 1776"/>
              <a:gd name="T13" fmla="*/ 104 h 1045"/>
              <a:gd name="T14" fmla="*/ 729 w 1776"/>
              <a:gd name="T15" fmla="*/ 93 h 1045"/>
              <a:gd name="T16" fmla="*/ 1036 w 1776"/>
              <a:gd name="T17" fmla="*/ 51 h 1045"/>
              <a:gd name="T18" fmla="*/ 1516 w 1776"/>
              <a:gd name="T19" fmla="*/ 15 h 1045"/>
              <a:gd name="T20" fmla="*/ 1776 w 1776"/>
              <a:gd name="T21" fmla="*/ 0 h 1045"/>
              <a:gd name="T22" fmla="*/ 1516 w 1776"/>
              <a:gd name="T23" fmla="*/ 8 h 1045"/>
              <a:gd name="T24" fmla="*/ 1034 w 1776"/>
              <a:gd name="T25" fmla="*/ 32 h 1045"/>
              <a:gd name="T26" fmla="*/ 723 w 1776"/>
              <a:gd name="T27" fmla="*/ 66 h 1045"/>
              <a:gd name="T28" fmla="*/ 680 w 1776"/>
              <a:gd name="T29" fmla="*/ 77 h 1045"/>
              <a:gd name="T30" fmla="*/ 656 w 1776"/>
              <a:gd name="T31" fmla="*/ 92 h 1045"/>
              <a:gd name="T32" fmla="*/ 651 w 1776"/>
              <a:gd name="T33" fmla="*/ 105 h 1045"/>
              <a:gd name="T34" fmla="*/ 658 w 1776"/>
              <a:gd name="T35" fmla="*/ 121 h 1045"/>
              <a:gd name="T36" fmla="*/ 672 w 1776"/>
              <a:gd name="T37" fmla="*/ 129 h 1045"/>
              <a:gd name="T38" fmla="*/ 761 w 1776"/>
              <a:gd name="T39" fmla="*/ 144 h 1045"/>
              <a:gd name="T40" fmla="*/ 941 w 1776"/>
              <a:gd name="T41" fmla="*/ 153 h 1045"/>
              <a:gd name="T42" fmla="*/ 1451 w 1776"/>
              <a:gd name="T43" fmla="*/ 169 h 1045"/>
              <a:gd name="T44" fmla="*/ 1647 w 1776"/>
              <a:gd name="T45" fmla="*/ 191 h 1045"/>
              <a:gd name="T46" fmla="*/ 1644 w 1776"/>
              <a:gd name="T47" fmla="*/ 198 h 1045"/>
              <a:gd name="T48" fmla="*/ 1441 w 1776"/>
              <a:gd name="T49" fmla="*/ 222 h 1045"/>
              <a:gd name="T50" fmla="*/ 878 w 1776"/>
              <a:gd name="T51" fmla="*/ 255 h 1045"/>
              <a:gd name="T52" fmla="*/ 451 w 1776"/>
              <a:gd name="T53" fmla="*/ 295 h 1045"/>
              <a:gd name="T54" fmla="*/ 377 w 1776"/>
              <a:gd name="T55" fmla="*/ 314 h 1045"/>
              <a:gd name="T56" fmla="*/ 343 w 1776"/>
              <a:gd name="T57" fmla="*/ 331 h 1045"/>
              <a:gd name="T58" fmla="*/ 321 w 1776"/>
              <a:gd name="T59" fmla="*/ 362 h 1045"/>
              <a:gd name="T60" fmla="*/ 320 w 1776"/>
              <a:gd name="T61" fmla="*/ 390 h 1045"/>
              <a:gd name="T62" fmla="*/ 336 w 1776"/>
              <a:gd name="T63" fmla="*/ 413 h 1045"/>
              <a:gd name="T64" fmla="*/ 355 w 1776"/>
              <a:gd name="T65" fmla="*/ 424 h 1045"/>
              <a:gd name="T66" fmla="*/ 374 w 1776"/>
              <a:gd name="T67" fmla="*/ 429 h 1045"/>
              <a:gd name="T68" fmla="*/ 449 w 1776"/>
              <a:gd name="T69" fmla="*/ 439 h 1045"/>
              <a:gd name="T70" fmla="*/ 658 w 1776"/>
              <a:gd name="T71" fmla="*/ 447 h 1045"/>
              <a:gd name="T72" fmla="*/ 1060 w 1776"/>
              <a:gd name="T73" fmla="*/ 451 h 1045"/>
              <a:gd name="T74" fmla="*/ 0 w 1776"/>
              <a:gd name="T75" fmla="*/ 785 h 1045"/>
              <a:gd name="T76" fmla="*/ 708 w 1776"/>
              <a:gd name="T77" fmla="*/ 730 h 1045"/>
              <a:gd name="T78" fmla="*/ 1239 w 1776"/>
              <a:gd name="T79" fmla="*/ 493 h 1045"/>
              <a:gd name="T80" fmla="*/ 1273 w 1776"/>
              <a:gd name="T81" fmla="*/ 478 h 1045"/>
              <a:gd name="T82" fmla="*/ 1287 w 1776"/>
              <a:gd name="T83" fmla="*/ 469 h 1045"/>
              <a:gd name="T84" fmla="*/ 1309 w 1776"/>
              <a:gd name="T85" fmla="*/ 440 h 1045"/>
              <a:gd name="T86" fmla="*/ 1300 w 1776"/>
              <a:gd name="T87" fmla="*/ 387 h 1045"/>
              <a:gd name="T88" fmla="*/ 1276 w 1776"/>
              <a:gd name="T89" fmla="*/ 370 h 1045"/>
              <a:gd name="T90" fmla="*/ 1256 w 1776"/>
              <a:gd name="T91" fmla="*/ 364 h 1045"/>
              <a:gd name="T92" fmla="*/ 1227 w 1776"/>
              <a:gd name="T93" fmla="*/ 359 h 1045"/>
              <a:gd name="T94" fmla="*/ 1061 w 1776"/>
              <a:gd name="T95" fmla="*/ 354 h 1045"/>
              <a:gd name="T96" fmla="*/ 659 w 1776"/>
              <a:gd name="T97" fmla="*/ 358 h 1045"/>
              <a:gd name="T98" fmla="*/ 603 w 1776"/>
              <a:gd name="T99" fmla="*/ 352 h 1045"/>
              <a:gd name="T100" fmla="*/ 1165 w 1776"/>
              <a:gd name="T101" fmla="*/ 304 h 1045"/>
              <a:gd name="T102" fmla="*/ 1585 w 1776"/>
              <a:gd name="T103" fmla="*/ 264 h 1045"/>
              <a:gd name="T104" fmla="*/ 1691 w 1776"/>
              <a:gd name="T105" fmla="*/ 241 h 1045"/>
              <a:gd name="T106" fmla="*/ 1724 w 1776"/>
              <a:gd name="T107" fmla="*/ 223 h 1045"/>
              <a:gd name="T108" fmla="*/ 1736 w 1776"/>
              <a:gd name="T109" fmla="*/ 198 h 1045"/>
              <a:gd name="T110" fmla="*/ 1734 w 1776"/>
              <a:gd name="T111" fmla="*/ 184 h 10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76" h="1045">
                <a:moveTo>
                  <a:pt x="1734" y="184"/>
                </a:moveTo>
                <a:cubicBezTo>
                  <a:pt x="1732" y="179"/>
                  <a:pt x="1730" y="176"/>
                  <a:pt x="1728" y="173"/>
                </a:cubicBezTo>
                <a:cubicBezTo>
                  <a:pt x="1724" y="167"/>
                  <a:pt x="1719" y="164"/>
                  <a:pt x="1716" y="161"/>
                </a:cubicBezTo>
                <a:cubicBezTo>
                  <a:pt x="1708" y="156"/>
                  <a:pt x="1701" y="153"/>
                  <a:pt x="1695" y="151"/>
                </a:cubicBezTo>
                <a:cubicBezTo>
                  <a:pt x="1682" y="146"/>
                  <a:pt x="1670" y="143"/>
                  <a:pt x="1658" y="141"/>
                </a:cubicBezTo>
                <a:cubicBezTo>
                  <a:pt x="1634" y="136"/>
                  <a:pt x="1611" y="134"/>
                  <a:pt x="1588" y="131"/>
                </a:cubicBezTo>
                <a:cubicBezTo>
                  <a:pt x="1543" y="127"/>
                  <a:pt x="1498" y="124"/>
                  <a:pt x="1453" y="123"/>
                </a:cubicBezTo>
                <a:cubicBezTo>
                  <a:pt x="1364" y="119"/>
                  <a:pt x="1277" y="119"/>
                  <a:pt x="1191" y="118"/>
                </a:cubicBezTo>
                <a:cubicBezTo>
                  <a:pt x="1106" y="118"/>
                  <a:pt x="1023" y="118"/>
                  <a:pt x="941" y="117"/>
                </a:cubicBezTo>
                <a:cubicBezTo>
                  <a:pt x="901" y="117"/>
                  <a:pt x="861" y="116"/>
                  <a:pt x="822" y="115"/>
                </a:cubicBezTo>
                <a:cubicBezTo>
                  <a:pt x="802" y="114"/>
                  <a:pt x="783" y="113"/>
                  <a:pt x="763" y="112"/>
                </a:cubicBezTo>
                <a:cubicBezTo>
                  <a:pt x="744" y="111"/>
                  <a:pt x="725" y="109"/>
                  <a:pt x="707" y="107"/>
                </a:cubicBezTo>
                <a:cubicBezTo>
                  <a:pt x="702" y="106"/>
                  <a:pt x="696" y="105"/>
                  <a:pt x="691" y="104"/>
                </a:cubicBezTo>
                <a:cubicBezTo>
                  <a:pt x="691" y="104"/>
                  <a:pt x="691" y="104"/>
                  <a:pt x="691" y="104"/>
                </a:cubicBezTo>
                <a:cubicBezTo>
                  <a:pt x="694" y="102"/>
                  <a:pt x="699" y="101"/>
                  <a:pt x="703" y="100"/>
                </a:cubicBezTo>
                <a:cubicBezTo>
                  <a:pt x="711" y="97"/>
                  <a:pt x="720" y="95"/>
                  <a:pt x="729" y="93"/>
                </a:cubicBezTo>
                <a:cubicBezTo>
                  <a:pt x="764" y="85"/>
                  <a:pt x="799" y="79"/>
                  <a:pt x="834" y="74"/>
                </a:cubicBezTo>
                <a:cubicBezTo>
                  <a:pt x="904" y="64"/>
                  <a:pt x="972" y="57"/>
                  <a:pt x="1036" y="51"/>
                </a:cubicBezTo>
                <a:cubicBezTo>
                  <a:pt x="1100" y="45"/>
                  <a:pt x="1161" y="40"/>
                  <a:pt x="1219" y="35"/>
                </a:cubicBezTo>
                <a:cubicBezTo>
                  <a:pt x="1333" y="26"/>
                  <a:pt x="1434" y="20"/>
                  <a:pt x="1516" y="15"/>
                </a:cubicBezTo>
                <a:cubicBezTo>
                  <a:pt x="1599" y="10"/>
                  <a:pt x="1664" y="6"/>
                  <a:pt x="1708" y="4"/>
                </a:cubicBezTo>
                <a:cubicBezTo>
                  <a:pt x="1752" y="2"/>
                  <a:pt x="1776" y="0"/>
                  <a:pt x="1776" y="0"/>
                </a:cubicBezTo>
                <a:cubicBezTo>
                  <a:pt x="1776" y="0"/>
                  <a:pt x="1752" y="1"/>
                  <a:pt x="1708" y="2"/>
                </a:cubicBezTo>
                <a:cubicBezTo>
                  <a:pt x="1664" y="3"/>
                  <a:pt x="1599" y="5"/>
                  <a:pt x="1516" y="8"/>
                </a:cubicBezTo>
                <a:cubicBezTo>
                  <a:pt x="1433" y="11"/>
                  <a:pt x="1333" y="15"/>
                  <a:pt x="1218" y="21"/>
                </a:cubicBezTo>
                <a:cubicBezTo>
                  <a:pt x="1160" y="24"/>
                  <a:pt x="1099" y="27"/>
                  <a:pt x="1034" y="32"/>
                </a:cubicBezTo>
                <a:cubicBezTo>
                  <a:pt x="970" y="36"/>
                  <a:pt x="902" y="42"/>
                  <a:pt x="831" y="50"/>
                </a:cubicBezTo>
                <a:cubicBezTo>
                  <a:pt x="796" y="54"/>
                  <a:pt x="760" y="58"/>
                  <a:pt x="723" y="66"/>
                </a:cubicBezTo>
                <a:cubicBezTo>
                  <a:pt x="713" y="68"/>
                  <a:pt x="704" y="70"/>
                  <a:pt x="695" y="73"/>
                </a:cubicBezTo>
                <a:cubicBezTo>
                  <a:pt x="690" y="74"/>
                  <a:pt x="685" y="75"/>
                  <a:pt x="680" y="77"/>
                </a:cubicBezTo>
                <a:cubicBezTo>
                  <a:pt x="675" y="79"/>
                  <a:pt x="671" y="81"/>
                  <a:pt x="665" y="84"/>
                </a:cubicBezTo>
                <a:cubicBezTo>
                  <a:pt x="662" y="86"/>
                  <a:pt x="659" y="88"/>
                  <a:pt x="656" y="92"/>
                </a:cubicBezTo>
                <a:cubicBezTo>
                  <a:pt x="655" y="94"/>
                  <a:pt x="653" y="96"/>
                  <a:pt x="652" y="100"/>
                </a:cubicBezTo>
                <a:cubicBezTo>
                  <a:pt x="651" y="101"/>
                  <a:pt x="651" y="105"/>
                  <a:pt x="651" y="105"/>
                </a:cubicBezTo>
                <a:cubicBezTo>
                  <a:pt x="651" y="108"/>
                  <a:pt x="651" y="110"/>
                  <a:pt x="652" y="112"/>
                </a:cubicBezTo>
                <a:cubicBezTo>
                  <a:pt x="653" y="117"/>
                  <a:pt x="656" y="119"/>
                  <a:pt x="658" y="121"/>
                </a:cubicBezTo>
                <a:cubicBezTo>
                  <a:pt x="660" y="123"/>
                  <a:pt x="662" y="124"/>
                  <a:pt x="663" y="125"/>
                </a:cubicBezTo>
                <a:cubicBezTo>
                  <a:pt x="666" y="127"/>
                  <a:pt x="669" y="128"/>
                  <a:pt x="672" y="129"/>
                </a:cubicBezTo>
                <a:cubicBezTo>
                  <a:pt x="683" y="133"/>
                  <a:pt x="693" y="135"/>
                  <a:pt x="702" y="137"/>
                </a:cubicBezTo>
                <a:cubicBezTo>
                  <a:pt x="722" y="140"/>
                  <a:pt x="742" y="142"/>
                  <a:pt x="761" y="144"/>
                </a:cubicBezTo>
                <a:cubicBezTo>
                  <a:pt x="781" y="145"/>
                  <a:pt x="800" y="146"/>
                  <a:pt x="820" y="148"/>
                </a:cubicBezTo>
                <a:cubicBezTo>
                  <a:pt x="860" y="150"/>
                  <a:pt x="900" y="151"/>
                  <a:pt x="941" y="153"/>
                </a:cubicBezTo>
                <a:cubicBezTo>
                  <a:pt x="1022" y="155"/>
                  <a:pt x="1105" y="157"/>
                  <a:pt x="1191" y="159"/>
                </a:cubicBezTo>
                <a:cubicBezTo>
                  <a:pt x="1276" y="162"/>
                  <a:pt x="1363" y="164"/>
                  <a:pt x="1451" y="169"/>
                </a:cubicBezTo>
                <a:cubicBezTo>
                  <a:pt x="1495" y="172"/>
                  <a:pt x="1539" y="175"/>
                  <a:pt x="1583" y="181"/>
                </a:cubicBezTo>
                <a:cubicBezTo>
                  <a:pt x="1605" y="183"/>
                  <a:pt x="1626" y="187"/>
                  <a:pt x="1647" y="191"/>
                </a:cubicBezTo>
                <a:cubicBezTo>
                  <a:pt x="1651" y="192"/>
                  <a:pt x="1656" y="193"/>
                  <a:pt x="1660" y="194"/>
                </a:cubicBezTo>
                <a:cubicBezTo>
                  <a:pt x="1655" y="196"/>
                  <a:pt x="1649" y="197"/>
                  <a:pt x="1644" y="198"/>
                </a:cubicBezTo>
                <a:cubicBezTo>
                  <a:pt x="1623" y="202"/>
                  <a:pt x="1600" y="205"/>
                  <a:pt x="1578" y="208"/>
                </a:cubicBezTo>
                <a:cubicBezTo>
                  <a:pt x="1533" y="214"/>
                  <a:pt x="1487" y="218"/>
                  <a:pt x="1441" y="222"/>
                </a:cubicBezTo>
                <a:cubicBezTo>
                  <a:pt x="1349" y="229"/>
                  <a:pt x="1255" y="234"/>
                  <a:pt x="1161" y="239"/>
                </a:cubicBezTo>
                <a:cubicBezTo>
                  <a:pt x="1067" y="244"/>
                  <a:pt x="973" y="249"/>
                  <a:pt x="878" y="255"/>
                </a:cubicBezTo>
                <a:cubicBezTo>
                  <a:pt x="784" y="261"/>
                  <a:pt x="689" y="267"/>
                  <a:pt x="594" y="276"/>
                </a:cubicBezTo>
                <a:cubicBezTo>
                  <a:pt x="547" y="281"/>
                  <a:pt x="499" y="286"/>
                  <a:pt x="451" y="295"/>
                </a:cubicBezTo>
                <a:cubicBezTo>
                  <a:pt x="439" y="297"/>
                  <a:pt x="427" y="300"/>
                  <a:pt x="415" y="302"/>
                </a:cubicBezTo>
                <a:cubicBezTo>
                  <a:pt x="403" y="305"/>
                  <a:pt x="390" y="309"/>
                  <a:pt x="377" y="314"/>
                </a:cubicBezTo>
                <a:cubicBezTo>
                  <a:pt x="370" y="316"/>
                  <a:pt x="363" y="319"/>
                  <a:pt x="355" y="323"/>
                </a:cubicBezTo>
                <a:cubicBezTo>
                  <a:pt x="351" y="325"/>
                  <a:pt x="347" y="328"/>
                  <a:pt x="343" y="331"/>
                </a:cubicBezTo>
                <a:cubicBezTo>
                  <a:pt x="338" y="335"/>
                  <a:pt x="333" y="339"/>
                  <a:pt x="328" y="347"/>
                </a:cubicBezTo>
                <a:cubicBezTo>
                  <a:pt x="325" y="351"/>
                  <a:pt x="322" y="356"/>
                  <a:pt x="321" y="362"/>
                </a:cubicBezTo>
                <a:cubicBezTo>
                  <a:pt x="320" y="364"/>
                  <a:pt x="319" y="370"/>
                  <a:pt x="319" y="371"/>
                </a:cubicBezTo>
                <a:cubicBezTo>
                  <a:pt x="319" y="369"/>
                  <a:pt x="318" y="387"/>
                  <a:pt x="320" y="390"/>
                </a:cubicBezTo>
                <a:cubicBezTo>
                  <a:pt x="322" y="396"/>
                  <a:pt x="326" y="402"/>
                  <a:pt x="328" y="405"/>
                </a:cubicBezTo>
                <a:cubicBezTo>
                  <a:pt x="331" y="409"/>
                  <a:pt x="334" y="411"/>
                  <a:pt x="336" y="413"/>
                </a:cubicBezTo>
                <a:cubicBezTo>
                  <a:pt x="341" y="417"/>
                  <a:pt x="344" y="419"/>
                  <a:pt x="347" y="420"/>
                </a:cubicBezTo>
                <a:cubicBezTo>
                  <a:pt x="350" y="422"/>
                  <a:pt x="353" y="423"/>
                  <a:pt x="355" y="424"/>
                </a:cubicBezTo>
                <a:cubicBezTo>
                  <a:pt x="358" y="425"/>
                  <a:pt x="360" y="426"/>
                  <a:pt x="362" y="426"/>
                </a:cubicBezTo>
                <a:cubicBezTo>
                  <a:pt x="366" y="427"/>
                  <a:pt x="370" y="428"/>
                  <a:pt x="374" y="429"/>
                </a:cubicBezTo>
                <a:cubicBezTo>
                  <a:pt x="388" y="432"/>
                  <a:pt x="400" y="434"/>
                  <a:pt x="412" y="436"/>
                </a:cubicBezTo>
                <a:cubicBezTo>
                  <a:pt x="425" y="437"/>
                  <a:pt x="437" y="438"/>
                  <a:pt x="449" y="439"/>
                </a:cubicBezTo>
                <a:cubicBezTo>
                  <a:pt x="473" y="441"/>
                  <a:pt x="496" y="442"/>
                  <a:pt x="519" y="443"/>
                </a:cubicBezTo>
                <a:cubicBezTo>
                  <a:pt x="566" y="445"/>
                  <a:pt x="612" y="446"/>
                  <a:pt x="658" y="447"/>
                </a:cubicBezTo>
                <a:cubicBezTo>
                  <a:pt x="750" y="448"/>
                  <a:pt x="840" y="448"/>
                  <a:pt x="928" y="449"/>
                </a:cubicBezTo>
                <a:cubicBezTo>
                  <a:pt x="973" y="450"/>
                  <a:pt x="1016" y="450"/>
                  <a:pt x="1060" y="451"/>
                </a:cubicBezTo>
                <a:cubicBezTo>
                  <a:pt x="1064" y="451"/>
                  <a:pt x="1068" y="451"/>
                  <a:pt x="1072" y="451"/>
                </a:cubicBezTo>
                <a:cubicBezTo>
                  <a:pt x="946" y="504"/>
                  <a:pt x="283" y="698"/>
                  <a:pt x="0" y="785"/>
                </a:cubicBezTo>
                <a:cubicBezTo>
                  <a:pt x="0" y="1045"/>
                  <a:pt x="0" y="1045"/>
                  <a:pt x="0" y="1045"/>
                </a:cubicBezTo>
                <a:cubicBezTo>
                  <a:pt x="149" y="979"/>
                  <a:pt x="398" y="868"/>
                  <a:pt x="708" y="730"/>
                </a:cubicBezTo>
                <a:cubicBezTo>
                  <a:pt x="837" y="672"/>
                  <a:pt x="978" y="609"/>
                  <a:pt x="1126" y="543"/>
                </a:cubicBezTo>
                <a:cubicBezTo>
                  <a:pt x="1163" y="526"/>
                  <a:pt x="1201" y="510"/>
                  <a:pt x="1239" y="493"/>
                </a:cubicBezTo>
                <a:cubicBezTo>
                  <a:pt x="1248" y="488"/>
                  <a:pt x="1258" y="484"/>
                  <a:pt x="1268" y="480"/>
                </a:cubicBezTo>
                <a:cubicBezTo>
                  <a:pt x="1273" y="478"/>
                  <a:pt x="1273" y="478"/>
                  <a:pt x="1273" y="478"/>
                </a:cubicBezTo>
                <a:cubicBezTo>
                  <a:pt x="1275" y="477"/>
                  <a:pt x="1277" y="476"/>
                  <a:pt x="1279" y="474"/>
                </a:cubicBezTo>
                <a:cubicBezTo>
                  <a:pt x="1282" y="473"/>
                  <a:pt x="1284" y="471"/>
                  <a:pt x="1287" y="469"/>
                </a:cubicBezTo>
                <a:cubicBezTo>
                  <a:pt x="1291" y="466"/>
                  <a:pt x="1295" y="464"/>
                  <a:pt x="1300" y="457"/>
                </a:cubicBezTo>
                <a:cubicBezTo>
                  <a:pt x="1303" y="453"/>
                  <a:pt x="1306" y="449"/>
                  <a:pt x="1309" y="440"/>
                </a:cubicBezTo>
                <a:cubicBezTo>
                  <a:pt x="1312" y="433"/>
                  <a:pt x="1314" y="421"/>
                  <a:pt x="1311" y="411"/>
                </a:cubicBezTo>
                <a:cubicBezTo>
                  <a:pt x="1309" y="400"/>
                  <a:pt x="1304" y="392"/>
                  <a:pt x="1300" y="387"/>
                </a:cubicBezTo>
                <a:cubicBezTo>
                  <a:pt x="1296" y="382"/>
                  <a:pt x="1293" y="380"/>
                  <a:pt x="1289" y="377"/>
                </a:cubicBezTo>
                <a:cubicBezTo>
                  <a:pt x="1284" y="373"/>
                  <a:pt x="1280" y="372"/>
                  <a:pt x="1276" y="370"/>
                </a:cubicBezTo>
                <a:cubicBezTo>
                  <a:pt x="1273" y="369"/>
                  <a:pt x="1270" y="368"/>
                  <a:pt x="1268" y="367"/>
                </a:cubicBezTo>
                <a:cubicBezTo>
                  <a:pt x="1263" y="365"/>
                  <a:pt x="1259" y="364"/>
                  <a:pt x="1256" y="364"/>
                </a:cubicBezTo>
                <a:cubicBezTo>
                  <a:pt x="1252" y="363"/>
                  <a:pt x="1248" y="362"/>
                  <a:pt x="1245" y="362"/>
                </a:cubicBezTo>
                <a:cubicBezTo>
                  <a:pt x="1239" y="361"/>
                  <a:pt x="1233" y="360"/>
                  <a:pt x="1227" y="359"/>
                </a:cubicBezTo>
                <a:cubicBezTo>
                  <a:pt x="1215" y="358"/>
                  <a:pt x="1204" y="357"/>
                  <a:pt x="1193" y="357"/>
                </a:cubicBezTo>
                <a:cubicBezTo>
                  <a:pt x="1148" y="354"/>
                  <a:pt x="1105" y="354"/>
                  <a:pt x="1061" y="354"/>
                </a:cubicBezTo>
                <a:cubicBezTo>
                  <a:pt x="1017" y="354"/>
                  <a:pt x="973" y="354"/>
                  <a:pt x="928" y="355"/>
                </a:cubicBezTo>
                <a:cubicBezTo>
                  <a:pt x="839" y="356"/>
                  <a:pt x="749" y="358"/>
                  <a:pt x="659" y="358"/>
                </a:cubicBezTo>
                <a:cubicBezTo>
                  <a:pt x="624" y="359"/>
                  <a:pt x="590" y="359"/>
                  <a:pt x="556" y="358"/>
                </a:cubicBezTo>
                <a:cubicBezTo>
                  <a:pt x="571" y="356"/>
                  <a:pt x="587" y="354"/>
                  <a:pt x="603" y="352"/>
                </a:cubicBezTo>
                <a:cubicBezTo>
                  <a:pt x="695" y="341"/>
                  <a:pt x="789" y="333"/>
                  <a:pt x="883" y="325"/>
                </a:cubicBezTo>
                <a:cubicBezTo>
                  <a:pt x="977" y="318"/>
                  <a:pt x="1071" y="311"/>
                  <a:pt x="1165" y="304"/>
                </a:cubicBezTo>
                <a:cubicBezTo>
                  <a:pt x="1259" y="297"/>
                  <a:pt x="1353" y="289"/>
                  <a:pt x="1446" y="280"/>
                </a:cubicBezTo>
                <a:cubicBezTo>
                  <a:pt x="1493" y="275"/>
                  <a:pt x="1539" y="270"/>
                  <a:pt x="1585" y="264"/>
                </a:cubicBezTo>
                <a:cubicBezTo>
                  <a:pt x="1609" y="260"/>
                  <a:pt x="1632" y="256"/>
                  <a:pt x="1655" y="251"/>
                </a:cubicBezTo>
                <a:cubicBezTo>
                  <a:pt x="1667" y="248"/>
                  <a:pt x="1679" y="245"/>
                  <a:pt x="1691" y="241"/>
                </a:cubicBezTo>
                <a:cubicBezTo>
                  <a:pt x="1698" y="239"/>
                  <a:pt x="1704" y="236"/>
                  <a:pt x="1711" y="232"/>
                </a:cubicBezTo>
                <a:cubicBezTo>
                  <a:pt x="1715" y="230"/>
                  <a:pt x="1719" y="228"/>
                  <a:pt x="1724" y="223"/>
                </a:cubicBezTo>
                <a:cubicBezTo>
                  <a:pt x="1726" y="221"/>
                  <a:pt x="1729" y="218"/>
                  <a:pt x="1731" y="214"/>
                </a:cubicBezTo>
                <a:cubicBezTo>
                  <a:pt x="1734" y="210"/>
                  <a:pt x="1736" y="204"/>
                  <a:pt x="1736" y="198"/>
                </a:cubicBezTo>
                <a:cubicBezTo>
                  <a:pt x="1736" y="193"/>
                  <a:pt x="1736" y="196"/>
                  <a:pt x="1735" y="191"/>
                </a:cubicBezTo>
                <a:cubicBezTo>
                  <a:pt x="1735" y="188"/>
                  <a:pt x="1734" y="186"/>
                  <a:pt x="1734" y="184"/>
                </a:cubicBezTo>
                <a:close/>
              </a:path>
            </a:pathLst>
          </a:custGeom>
          <a:solidFill>
            <a:schemeClr val="accent2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23673-1113-4827-B54D-4706FA664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4400" y="2599095"/>
            <a:ext cx="4519612" cy="1125809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Road Infographic</a:t>
            </a:r>
            <a:endParaRPr lang="en-IN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EF1A102-4A9F-4912-8736-49E44AD17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64400" y="3820441"/>
            <a:ext cx="4519612" cy="20469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00E868-F5D1-470A-AB2F-6ABD9BEB2039}"/>
              </a:ext>
            </a:extLst>
          </p:cNvPr>
          <p:cNvGrpSpPr/>
          <p:nvPr/>
        </p:nvGrpSpPr>
        <p:grpSpPr>
          <a:xfrm>
            <a:off x="842552" y="2997200"/>
            <a:ext cx="1684897" cy="2449211"/>
            <a:chOff x="8783638" y="2019300"/>
            <a:chExt cx="941387" cy="1368425"/>
          </a:xfrm>
          <a:solidFill>
            <a:schemeClr val="bg1">
              <a:lumMod val="50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0108E7-A59A-41BF-9A5E-26635BEE9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638" y="2019300"/>
              <a:ext cx="941387" cy="9350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03E88F-709C-4AD2-9F0F-8B3ABF685AB5}"/>
                </a:ext>
              </a:extLst>
            </p:cNvPr>
            <p:cNvGrpSpPr/>
            <p:nvPr/>
          </p:nvGrpSpPr>
          <p:grpSpPr>
            <a:xfrm>
              <a:off x="9153525" y="2884488"/>
              <a:ext cx="203200" cy="503237"/>
              <a:chOff x="9153525" y="2884488"/>
              <a:chExt cx="203200" cy="50323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32533E4-47CF-43D6-8736-A599242B57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88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451DCB-B9FE-4459-87F6-23C82E139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B95480-47DE-4F04-9150-925CE94BA54D}"/>
              </a:ext>
            </a:extLst>
          </p:cNvPr>
          <p:cNvGrpSpPr/>
          <p:nvPr userDrawn="1"/>
        </p:nvGrpSpPr>
        <p:grpSpPr>
          <a:xfrm>
            <a:off x="2698501" y="1267379"/>
            <a:ext cx="1120035" cy="1628109"/>
            <a:chOff x="2799783" y="1091436"/>
            <a:chExt cx="1120035" cy="1628109"/>
          </a:xfrm>
          <a:solidFill>
            <a:schemeClr val="bg1">
              <a:lumMod val="50000"/>
            </a:schemeClr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23199EB-D75F-493A-8AF2-39A2352AE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783" y="1091436"/>
              <a:ext cx="1120035" cy="111248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53FD33-8206-4F93-9BCF-7C38754C45B2}"/>
                </a:ext>
              </a:extLst>
            </p:cNvPr>
            <p:cNvGrpSpPr/>
            <p:nvPr/>
          </p:nvGrpSpPr>
          <p:grpSpPr>
            <a:xfrm>
              <a:off x="3239864" y="2120811"/>
              <a:ext cx="241761" cy="598734"/>
              <a:chOff x="9153525" y="2884490"/>
              <a:chExt cx="203200" cy="503235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43957E6-5573-4503-9EC9-3A34C3B9B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36075" y="2884490"/>
                <a:ext cx="36512" cy="4841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46AD652-5431-4452-B488-77427ABFD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3525" y="3340100"/>
                <a:ext cx="203200" cy="4762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D0BCDA-73ED-4584-B0B3-1F5305F49815}"/>
              </a:ext>
            </a:extLst>
          </p:cNvPr>
          <p:cNvGrpSpPr/>
          <p:nvPr userDrawn="1"/>
        </p:nvGrpSpPr>
        <p:grpSpPr>
          <a:xfrm>
            <a:off x="5012372" y="619436"/>
            <a:ext cx="918329" cy="1334908"/>
            <a:chOff x="5085783" y="552116"/>
            <a:chExt cx="918329" cy="1334908"/>
          </a:xfrm>
          <a:solidFill>
            <a:schemeClr val="tx2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149E28-C57D-48DF-A120-13D38AA05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783" y="552116"/>
              <a:ext cx="918329" cy="9121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37D36A2-EA4A-45EB-84EE-6241B1A81296}"/>
                </a:ext>
              </a:extLst>
            </p:cNvPr>
            <p:cNvGrpSpPr/>
            <p:nvPr userDrawn="1"/>
          </p:nvGrpSpPr>
          <p:grpSpPr>
            <a:xfrm>
              <a:off x="5446610" y="1396113"/>
              <a:ext cx="198223" cy="490911"/>
              <a:chOff x="5446610" y="1396113"/>
              <a:chExt cx="198223" cy="490911"/>
            </a:xfrm>
            <a:grpFill/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80158D-5604-4A0A-8A5E-5394A0768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138" y="1396113"/>
                <a:ext cx="35618" cy="47232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70292B6-4B32-4D26-A4EB-A35105205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610" y="1840565"/>
                <a:ext cx="198223" cy="4645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B28C66-EDE3-4E43-941A-6443746791FB}"/>
              </a:ext>
            </a:extLst>
          </p:cNvPr>
          <p:cNvGrpSpPr/>
          <p:nvPr userDrawn="1"/>
        </p:nvGrpSpPr>
        <p:grpSpPr>
          <a:xfrm>
            <a:off x="6875123" y="165691"/>
            <a:ext cx="771311" cy="1121199"/>
            <a:chOff x="6811970" y="132441"/>
            <a:chExt cx="771311" cy="1121199"/>
          </a:xfrm>
          <a:solidFill>
            <a:schemeClr val="bg1">
              <a:lumMod val="50000"/>
            </a:schemeClr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8FF62B-BCBB-47EA-8BB7-90D9C1ADC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1970" y="132441"/>
              <a:ext cx="771311" cy="76611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446174-4DD6-4DC4-B367-35F5191CD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2667" y="841320"/>
              <a:ext cx="29916" cy="3967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42CB74D-FE0C-485D-A521-2F40CB56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031" y="1214619"/>
              <a:ext cx="166489" cy="390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CAD052B9-F98D-4E32-9932-6376115AF28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55202" y="3183883"/>
            <a:ext cx="2595394" cy="1325107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6081615D-E2D8-4FF0-9327-6D4A111E51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7987" y="1145508"/>
            <a:ext cx="2168281" cy="1325107"/>
          </a:xfrm>
        </p:spPr>
        <p:txBody>
          <a:bodyPr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D3F6833F-CD2E-43AB-A6AF-A8E645604C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8358" y="1420033"/>
            <a:ext cx="3088138" cy="876721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52" name="Text Placeholder 20">
            <a:extLst>
              <a:ext uri="{FF2B5EF4-FFF2-40B4-BE49-F238E27FC236}">
                <a16:creationId xmlns:a16="http://schemas.microsoft.com/office/drawing/2014/main" id="{1FF50349-CA13-4636-81C1-5CD129DBF0D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4755" y="221790"/>
            <a:ext cx="3914127" cy="878808"/>
          </a:xfrm>
        </p:spPr>
        <p:txBody>
          <a:bodyPr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0D232F-39C8-4440-A746-9CA7349F468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959026" y="242693"/>
            <a:ext cx="603504" cy="603504"/>
          </a:xfrm>
          <a:prstGeom prst="ellipse">
            <a:avLst/>
          </a:prstGeom>
        </p:spPr>
        <p:txBody>
          <a:bodyPr lIns="0" r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0377286D-30B3-4089-B597-1C3AE5848E03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02569" y="710237"/>
            <a:ext cx="731520" cy="73152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>
            <a:extLst>
              <a:ext uri="{FF2B5EF4-FFF2-40B4-BE49-F238E27FC236}">
                <a16:creationId xmlns:a16="http://schemas.microsoft.com/office/drawing/2014/main" id="{0B54D87B-5D60-4D63-BD7F-8C559DB70BD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99199" y="3159577"/>
            <a:ext cx="1371600" cy="13716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8">
            <a:extLst>
              <a:ext uri="{FF2B5EF4-FFF2-40B4-BE49-F238E27FC236}">
                <a16:creationId xmlns:a16="http://schemas.microsoft.com/office/drawing/2014/main" id="{C72F7144-4192-48FE-A4E6-C4B399C1FE4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801317" y="1366420"/>
            <a:ext cx="914400" cy="9144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CE9423F2-2FED-4DBD-B9FE-72F853F04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4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E6050CE-FC19-436C-9787-327E7B353E62}"/>
              </a:ext>
            </a:extLst>
          </p:cNvPr>
          <p:cNvCxnSpPr>
            <a:cxnSpLocks/>
            <a:stCxn id="75" idx="2"/>
          </p:cNvCxnSpPr>
          <p:nvPr userDrawn="1"/>
        </p:nvCxnSpPr>
        <p:spPr>
          <a:xfrm>
            <a:off x="9455426" y="2301074"/>
            <a:ext cx="0" cy="1282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8AC02F55-FC5C-4984-AA39-1F8F4DA2C58E}"/>
              </a:ext>
            </a:extLst>
          </p:cNvPr>
          <p:cNvSpPr/>
          <p:nvPr userDrawn="1"/>
        </p:nvSpPr>
        <p:spPr>
          <a:xfrm>
            <a:off x="5285903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B13B87-E746-4682-9654-351108CCE8BB}"/>
              </a:ext>
            </a:extLst>
          </p:cNvPr>
          <p:cNvSpPr/>
          <p:nvPr userDrawn="1"/>
        </p:nvSpPr>
        <p:spPr>
          <a:xfrm>
            <a:off x="5285903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082E67E-A362-4F5C-9190-13C13171D2DD}"/>
              </a:ext>
            </a:extLst>
          </p:cNvPr>
          <p:cNvSpPr/>
          <p:nvPr userDrawn="1"/>
        </p:nvSpPr>
        <p:spPr>
          <a:xfrm>
            <a:off x="207252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DAE3BF7-73FE-4147-98AF-2979839DE14B}"/>
              </a:ext>
            </a:extLst>
          </p:cNvPr>
          <p:cNvSpPr/>
          <p:nvPr userDrawn="1"/>
        </p:nvSpPr>
        <p:spPr>
          <a:xfrm>
            <a:off x="2072528" y="1839818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7F8634A-9C56-4B2B-8672-71A949E6BFDE}"/>
              </a:ext>
            </a:extLst>
          </p:cNvPr>
          <p:cNvSpPr/>
          <p:nvPr userDrawn="1"/>
        </p:nvSpPr>
        <p:spPr>
          <a:xfrm>
            <a:off x="8499278" y="1455875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008AAFD-1185-4641-A6E6-DA4A2018AB3C}"/>
              </a:ext>
            </a:extLst>
          </p:cNvPr>
          <p:cNvSpPr/>
          <p:nvPr userDrawn="1"/>
        </p:nvSpPr>
        <p:spPr>
          <a:xfrm>
            <a:off x="8499278" y="1839818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9982E61-DF53-4362-B17A-A9F2C3ABC3CC}"/>
              </a:ext>
            </a:extLst>
          </p:cNvPr>
          <p:cNvSpPr/>
          <p:nvPr userDrawn="1"/>
        </p:nvSpPr>
        <p:spPr>
          <a:xfrm>
            <a:off x="8499278" y="2493044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78B126-AE2D-40C9-A052-FA3A5BD69715}"/>
              </a:ext>
            </a:extLst>
          </p:cNvPr>
          <p:cNvSpPr/>
          <p:nvPr userDrawn="1"/>
        </p:nvSpPr>
        <p:spPr>
          <a:xfrm>
            <a:off x="8499278" y="2876987"/>
            <a:ext cx="1912295" cy="461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Text Placeholder 20">
            <a:extLst>
              <a:ext uri="{FF2B5EF4-FFF2-40B4-BE49-F238E27FC236}">
                <a16:creationId xmlns:a16="http://schemas.microsoft.com/office/drawing/2014/main" id="{51D1C02B-BA66-462C-8520-014582DA19B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08210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7" name="Text Placeholder 20">
            <a:extLst>
              <a:ext uri="{FF2B5EF4-FFF2-40B4-BE49-F238E27FC236}">
                <a16:creationId xmlns:a16="http://schemas.microsoft.com/office/drawing/2014/main" id="{3E0CE12F-BC34-44D7-9231-CA3EA14641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21582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8" name="Text Placeholder 20">
            <a:extLst>
              <a:ext uri="{FF2B5EF4-FFF2-40B4-BE49-F238E27FC236}">
                <a16:creationId xmlns:a16="http://schemas.microsoft.com/office/drawing/2014/main" id="{B17F5969-0062-4E8F-9D22-BA9B6CDA9F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4959" y="1495853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99" name="Text Placeholder 20">
            <a:extLst>
              <a:ext uri="{FF2B5EF4-FFF2-40B4-BE49-F238E27FC236}">
                <a16:creationId xmlns:a16="http://schemas.microsoft.com/office/drawing/2014/main" id="{5A57803A-947D-4E74-90BD-E2B2DD52DD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959" y="253302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B08C822-2BB5-42B0-8C20-4F46B36984F0}"/>
              </a:ext>
            </a:extLst>
          </p:cNvPr>
          <p:cNvCxnSpPr>
            <a:stCxn id="72" idx="3"/>
            <a:endCxn id="70" idx="1"/>
          </p:cNvCxnSpPr>
          <p:nvPr userDrawn="1"/>
        </p:nvCxnSpPr>
        <p:spPr>
          <a:xfrm>
            <a:off x="3984823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C79B697-5968-4078-8C3A-929D9F528116}"/>
              </a:ext>
            </a:extLst>
          </p:cNvPr>
          <p:cNvCxnSpPr>
            <a:cxnSpLocks/>
            <a:stCxn id="70" idx="3"/>
            <a:endCxn id="74" idx="1"/>
          </p:cNvCxnSpPr>
          <p:nvPr userDrawn="1"/>
        </p:nvCxnSpPr>
        <p:spPr>
          <a:xfrm>
            <a:off x="7198198" y="1647847"/>
            <a:ext cx="1301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8D3D340-D369-44BC-BCCC-D3043C48FD41}"/>
              </a:ext>
            </a:extLst>
          </p:cNvPr>
          <p:cNvCxnSpPr>
            <a:cxnSpLocks/>
            <a:stCxn id="71" idx="2"/>
            <a:endCxn id="122" idx="0"/>
          </p:cNvCxnSpPr>
          <p:nvPr userDrawn="1"/>
        </p:nvCxnSpPr>
        <p:spPr>
          <a:xfrm flipH="1">
            <a:off x="6242049" y="2573634"/>
            <a:ext cx="2" cy="2691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784210-DA55-42E8-A0F4-6ACB1C2DF159}"/>
              </a:ext>
            </a:extLst>
          </p:cNvPr>
          <p:cNvSpPr/>
          <p:nvPr userDrawn="1"/>
        </p:nvSpPr>
        <p:spPr>
          <a:xfrm>
            <a:off x="5285903" y="2747914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B9817F6-AE6C-4458-9AE4-21C8BDBEF162}"/>
              </a:ext>
            </a:extLst>
          </p:cNvPr>
          <p:cNvCxnSpPr>
            <a:cxnSpLocks/>
          </p:cNvCxnSpPr>
          <p:nvPr userDrawn="1"/>
        </p:nvCxnSpPr>
        <p:spPr>
          <a:xfrm>
            <a:off x="6242047" y="3583110"/>
            <a:ext cx="32145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AE4A7E5-0593-42EE-BA2B-CF82820DB50E}"/>
              </a:ext>
            </a:extLst>
          </p:cNvPr>
          <p:cNvCxnSpPr>
            <a:cxnSpLocks/>
          </p:cNvCxnSpPr>
          <p:nvPr userDrawn="1"/>
        </p:nvCxnSpPr>
        <p:spPr>
          <a:xfrm>
            <a:off x="1656233" y="3783635"/>
            <a:ext cx="91880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63BDF74-9A3B-4EC5-9094-3BE25F115883}"/>
              </a:ext>
            </a:extLst>
          </p:cNvPr>
          <p:cNvCxnSpPr>
            <a:cxnSpLocks/>
            <a:endCxn id="120" idx="0"/>
          </p:cNvCxnSpPr>
          <p:nvPr userDrawn="1"/>
        </p:nvCxnSpPr>
        <p:spPr>
          <a:xfrm>
            <a:off x="1656233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3403483-9AF9-487B-A4FA-82CAEE4DA84F}"/>
              </a:ext>
            </a:extLst>
          </p:cNvPr>
          <p:cNvCxnSpPr>
            <a:cxnSpLocks/>
          </p:cNvCxnSpPr>
          <p:nvPr userDrawn="1"/>
        </p:nvCxnSpPr>
        <p:spPr>
          <a:xfrm>
            <a:off x="3949138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75E5A2A-BFD8-4701-BC26-6B154CD13CE8}"/>
              </a:ext>
            </a:extLst>
          </p:cNvPr>
          <p:cNvCxnSpPr>
            <a:cxnSpLocks/>
          </p:cNvCxnSpPr>
          <p:nvPr userDrawn="1"/>
        </p:nvCxnSpPr>
        <p:spPr>
          <a:xfrm>
            <a:off x="8499272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086DF5A-ABA0-4394-BD9B-66CEE416699E}"/>
              </a:ext>
            </a:extLst>
          </p:cNvPr>
          <p:cNvCxnSpPr>
            <a:cxnSpLocks/>
          </p:cNvCxnSpPr>
          <p:nvPr userDrawn="1"/>
        </p:nvCxnSpPr>
        <p:spPr>
          <a:xfrm>
            <a:off x="10844271" y="3783635"/>
            <a:ext cx="2" cy="148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2977AC6-B924-47DF-A521-30DD2E8268E9}"/>
              </a:ext>
            </a:extLst>
          </p:cNvPr>
          <p:cNvSpPr/>
          <p:nvPr userDrawn="1"/>
        </p:nvSpPr>
        <p:spPr>
          <a:xfrm>
            <a:off x="700087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0CC873-09EE-4FB9-98EC-F549119612A2}"/>
              </a:ext>
            </a:extLst>
          </p:cNvPr>
          <p:cNvSpPr/>
          <p:nvPr userDrawn="1"/>
        </p:nvSpPr>
        <p:spPr>
          <a:xfrm>
            <a:off x="700087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CB4472F-F27B-46B2-9174-B4DD50BD8955}"/>
              </a:ext>
            </a:extLst>
          </p:cNvPr>
          <p:cNvSpPr/>
          <p:nvPr userDrawn="1"/>
        </p:nvSpPr>
        <p:spPr>
          <a:xfrm>
            <a:off x="2992995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A102E81-BE58-49C3-B755-3403E76732DE}"/>
              </a:ext>
            </a:extLst>
          </p:cNvPr>
          <p:cNvSpPr/>
          <p:nvPr userDrawn="1"/>
        </p:nvSpPr>
        <p:spPr>
          <a:xfrm>
            <a:off x="2992995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A17C114-D3B0-4799-A285-1117D7367995}"/>
              </a:ext>
            </a:extLst>
          </p:cNvPr>
          <p:cNvSpPr/>
          <p:nvPr userDrawn="1"/>
        </p:nvSpPr>
        <p:spPr>
          <a:xfrm>
            <a:off x="5285902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45C8B93-2C7D-4F75-985A-F93F210F2AF7}"/>
              </a:ext>
            </a:extLst>
          </p:cNvPr>
          <p:cNvSpPr/>
          <p:nvPr userDrawn="1"/>
        </p:nvSpPr>
        <p:spPr>
          <a:xfrm>
            <a:off x="5285902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3A423CC-AF29-4D72-B289-2755FCC86485}"/>
              </a:ext>
            </a:extLst>
          </p:cNvPr>
          <p:cNvSpPr/>
          <p:nvPr userDrawn="1"/>
        </p:nvSpPr>
        <p:spPr>
          <a:xfrm>
            <a:off x="7578810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1887ACE-20E7-40FD-9FF1-A165AF82051E}"/>
              </a:ext>
            </a:extLst>
          </p:cNvPr>
          <p:cNvSpPr/>
          <p:nvPr userDrawn="1"/>
        </p:nvSpPr>
        <p:spPr>
          <a:xfrm>
            <a:off x="7578810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23A215-82F3-43C9-9F21-63D06A9A5546}"/>
              </a:ext>
            </a:extLst>
          </p:cNvPr>
          <p:cNvSpPr/>
          <p:nvPr userDrawn="1"/>
        </p:nvSpPr>
        <p:spPr>
          <a:xfrm>
            <a:off x="9871718" y="3990953"/>
            <a:ext cx="1912295" cy="383943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CD69770-3D1D-4B77-8698-29670D7538F0}"/>
              </a:ext>
            </a:extLst>
          </p:cNvPr>
          <p:cNvSpPr/>
          <p:nvPr userDrawn="1"/>
        </p:nvSpPr>
        <p:spPr>
          <a:xfrm>
            <a:off x="9871718" y="4374896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1B82F18-D0B5-4E83-9F63-FC55B2F13C38}"/>
              </a:ext>
            </a:extLst>
          </p:cNvPr>
          <p:cNvSpPr/>
          <p:nvPr userDrawn="1"/>
        </p:nvSpPr>
        <p:spPr>
          <a:xfrm>
            <a:off x="70008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59E6506-66AE-43D1-8E20-1A125429BA01}"/>
              </a:ext>
            </a:extLst>
          </p:cNvPr>
          <p:cNvSpPr/>
          <p:nvPr userDrawn="1"/>
        </p:nvSpPr>
        <p:spPr>
          <a:xfrm>
            <a:off x="2992995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29808F72-ACC4-4296-8EDA-F72D3E4F6F8E}"/>
              </a:ext>
            </a:extLst>
          </p:cNvPr>
          <p:cNvSpPr/>
          <p:nvPr userDrawn="1"/>
        </p:nvSpPr>
        <p:spPr>
          <a:xfrm>
            <a:off x="5285901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2765941-58B4-4860-876D-C4A78D69C1B1}"/>
              </a:ext>
            </a:extLst>
          </p:cNvPr>
          <p:cNvSpPr/>
          <p:nvPr userDrawn="1"/>
        </p:nvSpPr>
        <p:spPr>
          <a:xfrm>
            <a:off x="7578807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06E38AC-F1AA-436B-BE33-816F5294C101}"/>
              </a:ext>
            </a:extLst>
          </p:cNvPr>
          <p:cNvSpPr/>
          <p:nvPr userDrawn="1"/>
        </p:nvSpPr>
        <p:spPr>
          <a:xfrm>
            <a:off x="9871713" y="5265447"/>
            <a:ext cx="1912295" cy="733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5" name="Text Placeholder 20">
            <a:extLst>
              <a:ext uri="{FF2B5EF4-FFF2-40B4-BE49-F238E27FC236}">
                <a16:creationId xmlns:a16="http://schemas.microsoft.com/office/drawing/2014/main" id="{5FF9595D-0B85-4C05-9BFD-49B3ABE40E4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4488" y="403093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6" name="Text Placeholder 20">
            <a:extLst>
              <a:ext uri="{FF2B5EF4-FFF2-40B4-BE49-F238E27FC236}">
                <a16:creationId xmlns:a16="http://schemas.microsoft.com/office/drawing/2014/main" id="{E93E46DF-55A1-4D41-B24F-302B9FD7CD2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907394" y="4025590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7" name="Text Placeholder 20">
            <a:extLst>
              <a:ext uri="{FF2B5EF4-FFF2-40B4-BE49-F238E27FC236}">
                <a16:creationId xmlns:a16="http://schemas.microsoft.com/office/drawing/2014/main" id="{8590BC92-103E-4EE3-AE88-4AAA8C4061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321584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8" name="Text Placeholder 20">
            <a:extLst>
              <a:ext uri="{FF2B5EF4-FFF2-40B4-BE49-F238E27FC236}">
                <a16:creationId xmlns:a16="http://schemas.microsoft.com/office/drawing/2014/main" id="{663D5342-9256-41F5-BBFF-33E4BAA19E5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028676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29" name="Text Placeholder 20">
            <a:extLst>
              <a:ext uri="{FF2B5EF4-FFF2-40B4-BE49-F238E27FC236}">
                <a16:creationId xmlns:a16="http://schemas.microsoft.com/office/drawing/2014/main" id="{181EC7DC-C434-4EA3-BAFB-C25BA72E7A7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5768" y="4030931"/>
            <a:ext cx="1840931" cy="303987"/>
          </a:xfr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100" b="1">
                <a:solidFill>
                  <a:schemeClr val="bg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0" name="Text Placeholder 20">
            <a:extLst>
              <a:ext uri="{FF2B5EF4-FFF2-40B4-BE49-F238E27FC236}">
                <a16:creationId xmlns:a16="http://schemas.microsoft.com/office/drawing/2014/main" id="{A78B00A1-C591-4871-8A5C-87BD01DCA20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108211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1" name="Text Placeholder 20">
            <a:extLst>
              <a:ext uri="{FF2B5EF4-FFF2-40B4-BE49-F238E27FC236}">
                <a16:creationId xmlns:a16="http://schemas.microsoft.com/office/drawing/2014/main" id="{B50E0689-2599-4FFB-99E7-21F7112BE9A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1582" y="190831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2" name="Text Placeholder 20">
            <a:extLst>
              <a:ext uri="{FF2B5EF4-FFF2-40B4-BE49-F238E27FC236}">
                <a16:creationId xmlns:a16="http://schemas.microsoft.com/office/drawing/2014/main" id="{744E3FC2-3940-4412-AA31-B54343CD1FE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534962" y="1908313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3" name="Text Placeholder 20">
            <a:extLst>
              <a:ext uri="{FF2B5EF4-FFF2-40B4-BE49-F238E27FC236}">
                <a16:creationId xmlns:a16="http://schemas.microsoft.com/office/drawing/2014/main" id="{2AC8C2EF-BCFC-43B9-A4E1-A2211822EAF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534962" y="2955297"/>
            <a:ext cx="1840928" cy="336920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4" name="Text Placeholder 20">
            <a:extLst>
              <a:ext uri="{FF2B5EF4-FFF2-40B4-BE49-F238E27FC236}">
                <a16:creationId xmlns:a16="http://schemas.microsoft.com/office/drawing/2014/main" id="{1260F38A-2C2B-44A6-AB3B-F1D42FF7369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321582" y="2802308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5" name="Text Placeholder 20">
            <a:extLst>
              <a:ext uri="{FF2B5EF4-FFF2-40B4-BE49-F238E27FC236}">
                <a16:creationId xmlns:a16="http://schemas.microsoft.com/office/drawing/2014/main" id="{EC2E0A72-9182-4577-86C1-3C2E88CBA0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5770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6" name="Text Placeholder 20">
            <a:extLst>
              <a:ext uri="{FF2B5EF4-FFF2-40B4-BE49-F238E27FC236}">
                <a16:creationId xmlns:a16="http://schemas.microsoft.com/office/drawing/2014/main" id="{80E56AA6-EC73-4A34-9C10-1089885EDA6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2752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7" name="Text Placeholder 20">
            <a:extLst>
              <a:ext uri="{FF2B5EF4-FFF2-40B4-BE49-F238E27FC236}">
                <a16:creationId xmlns:a16="http://schemas.microsoft.com/office/drawing/2014/main" id="{CB1F3D0D-7E6A-40FE-BDF8-EA0A14DE737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22394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8" name="Text Placeholder 20">
            <a:extLst>
              <a:ext uri="{FF2B5EF4-FFF2-40B4-BE49-F238E27FC236}">
                <a16:creationId xmlns:a16="http://schemas.microsoft.com/office/drawing/2014/main" id="{A416E8D8-DE45-4D40-95F3-1FE0445C6E2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338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39" name="Text Placeholder 20">
            <a:extLst>
              <a:ext uri="{FF2B5EF4-FFF2-40B4-BE49-F238E27FC236}">
                <a16:creationId xmlns:a16="http://schemas.microsoft.com/office/drawing/2014/main" id="{6BCF7630-04F5-4DF5-868A-F884E62000B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5770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0" name="Text Placeholder 20">
            <a:extLst>
              <a:ext uri="{FF2B5EF4-FFF2-40B4-BE49-F238E27FC236}">
                <a16:creationId xmlns:a16="http://schemas.microsoft.com/office/drawing/2014/main" id="{17737C39-04B6-46B7-973B-B4ADF690D4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02752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1" name="Text Placeholder 20">
            <a:extLst>
              <a:ext uri="{FF2B5EF4-FFF2-40B4-BE49-F238E27FC236}">
                <a16:creationId xmlns:a16="http://schemas.microsoft.com/office/drawing/2014/main" id="{AC8505A6-C7C6-4BDE-9C8D-0CE2911CA91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22394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2" name="Text Placeholder 20">
            <a:extLst>
              <a:ext uri="{FF2B5EF4-FFF2-40B4-BE49-F238E27FC236}">
                <a16:creationId xmlns:a16="http://schemas.microsoft.com/office/drawing/2014/main" id="{777BD1E4-B8C9-4318-B061-0916554183E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13338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3" name="Text Placeholder 20">
            <a:extLst>
              <a:ext uri="{FF2B5EF4-FFF2-40B4-BE49-F238E27FC236}">
                <a16:creationId xmlns:a16="http://schemas.microsoft.com/office/drawing/2014/main" id="{EA28FED6-102E-4E2A-A6B0-15B9E2885A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07401" y="4446325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4" name="Text Placeholder 20">
            <a:extLst>
              <a:ext uri="{FF2B5EF4-FFF2-40B4-BE49-F238E27FC236}">
                <a16:creationId xmlns:a16="http://schemas.microsoft.com/office/drawing/2014/main" id="{7469A0E1-4C38-4A73-B821-3C759037F3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07401" y="5326402"/>
            <a:ext cx="1840928" cy="625027"/>
          </a:xfrm>
        </p:spPr>
        <p:txBody>
          <a:bodyPr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8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145" name="Slide Number Placeholder 5">
            <a:extLst>
              <a:ext uri="{FF2B5EF4-FFF2-40B4-BE49-F238E27FC236}">
                <a16:creationId xmlns:a16="http://schemas.microsoft.com/office/drawing/2014/main" id="{ADFD5245-1F9F-4773-B578-5AC825E89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54EAE-292D-4320-B314-6DCB5EC0A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577B341-72C2-43B5-B002-2913C18FE275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17471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s_One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643B4C4-3767-4DAF-AD27-EC062267D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B4232D17-E31E-4A12-A89C-60700305D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24000" y="1106424"/>
            <a:ext cx="3211271" cy="3211270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B21DA1E-F101-4207-B56B-C038DAD20A7B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8" name="Text Placeholder 116">
            <a:extLst>
              <a:ext uri="{FF2B5EF4-FFF2-40B4-BE49-F238E27FC236}">
                <a16:creationId xmlns:a16="http://schemas.microsoft.com/office/drawing/2014/main" id="{5FEB3A31-5B11-4112-96CD-D9A0592E2E45}"/>
              </a:ext>
            </a:extLst>
          </p:cNvPr>
          <p:cNvSpPr txBox="1">
            <a:spLocks/>
          </p:cNvSpPr>
          <p:nvPr userDrawn="1"/>
        </p:nvSpPr>
        <p:spPr>
          <a:xfrm>
            <a:off x="487045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200" b="0"/>
          </a:p>
        </p:txBody>
      </p:sp>
      <p:sp>
        <p:nvSpPr>
          <p:cNvPr id="9" name="Text Placeholder 117">
            <a:extLst>
              <a:ext uri="{FF2B5EF4-FFF2-40B4-BE49-F238E27FC236}">
                <a16:creationId xmlns:a16="http://schemas.microsoft.com/office/drawing/2014/main" id="{750C9721-0540-4605-A60B-BE23F8C17192}"/>
              </a:ext>
            </a:extLst>
          </p:cNvPr>
          <p:cNvSpPr txBox="1">
            <a:spLocks/>
          </p:cNvSpPr>
          <p:nvPr userDrawn="1"/>
        </p:nvSpPr>
        <p:spPr>
          <a:xfrm>
            <a:off x="8335300" y="1047097"/>
            <a:ext cx="2729049" cy="228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2459D-D071-49E3-87AC-B10770CA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36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project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B4CA74-618C-42DF-84B8-EB82AEF13C3C}"/>
              </a:ext>
            </a:extLst>
          </p:cNvPr>
          <p:cNvSpPr/>
          <p:nvPr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F22A9DF-C9A6-478A-B764-D5353B13BF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924" y="948865"/>
            <a:ext cx="5579625" cy="5337635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ut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 ipsum dolor sit, elit, diam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dolor sit amet, elit, </a:t>
            </a:r>
            <a:r>
              <a:rPr lang="en-US" err="1"/>
              <a:t>sedummy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.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6D976AC-2A58-44B7-9306-2D08B8A70E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7818" y="3895929"/>
            <a:ext cx="5287021" cy="2784374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EA1D18B-6485-4428-B173-317D74BB2F5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687818" y="948865"/>
            <a:ext cx="5287019" cy="2784375"/>
          </a:xfrm>
          <a:solidFill>
            <a:schemeClr val="bg1">
              <a:lumMod val="95000"/>
            </a:schemeClr>
          </a:solidFill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66608C-5603-42BB-8B60-C6BF91DF6E43}"/>
              </a:ext>
            </a:extLst>
          </p:cNvPr>
          <p:cNvSpPr/>
          <p:nvPr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2CE8D33-601B-4DB9-8A8C-D32DE299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C57807A-79AF-4AD0-90F1-B77E4E55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80114-9E6E-EBD3-BA4A-3E28186033B7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B0EA96-9699-98FD-4A9B-154C348E00F9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614215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os_Two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08942-4281-4565-8E3D-4397E658C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144CFC-9623-4660-8007-C7D2DCA8B759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D5730-C5BF-46B7-B685-895CCED7C01A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3AA79493-76FE-4F2C-806C-5C567526D4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24000" y="1104489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683D99B5-03B3-46E1-9CC9-87B598A645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23999" y="3876676"/>
            <a:ext cx="2299855" cy="2435362"/>
          </a:xfrm>
        </p:spPr>
        <p:txBody>
          <a:bodyPr lIns="91440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C4C8C-21FC-4B96-A9F6-80649374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22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FA00F-E330-4AE0-9B1E-0BB25764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500FF7-0039-4CAC-A43F-817C9F3429DF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7279338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5A6E13-00D9-42BE-B053-A1B1323D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292608"/>
            <a:ext cx="10360152" cy="41148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51A57-4760-4D10-84F3-D6143897EB4C}"/>
              </a:ext>
            </a:extLst>
          </p:cNvPr>
          <p:cNvSpPr/>
          <p:nvPr userDrawn="1"/>
        </p:nvSpPr>
        <p:spPr>
          <a:xfrm>
            <a:off x="915924" y="773933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787933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425BAA-B7F3-4157-A488-E41698189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A801AF7-3B26-EA49-9C7C-35804C0B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230519"/>
            <a:ext cx="1277272" cy="6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4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u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6001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7B495A3-B392-4818-A960-EB68CB077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88051" y="2859746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0673DCD-B94A-432E-97C6-B09AD0695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88050" y="2281147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A7296C8-6151-46BC-9A40-2A2240D829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88051" y="1701841"/>
            <a:ext cx="4215899" cy="569254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873191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act us_multiple contacts"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DB145AFE-417A-4D8F-ABCF-7FACD4028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5924" y="374565"/>
            <a:ext cx="10360152" cy="42418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1E4F157-E6AE-4EBC-AF5A-909898F4D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7" y="5421558"/>
            <a:ext cx="1607725" cy="9646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2E837F-D78D-4E4A-95BD-A634A0AD7931}"/>
              </a:ext>
            </a:extLst>
          </p:cNvPr>
          <p:cNvSpPr/>
          <p:nvPr userDrawn="1"/>
        </p:nvSpPr>
        <p:spPr>
          <a:xfrm>
            <a:off x="5015999" y="773933"/>
            <a:ext cx="2159999" cy="71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8946331-BAD7-4E8F-85F9-C925F34681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8911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4E84CF6-FB73-4F0F-BB45-4F79FB6DA6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08911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B1AC74-3AD8-4290-85DA-F4596F936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8911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187660-B63A-4D0A-93DA-FE1C2FE58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67190" y="2717772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email@res.us | 123.456.7890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1EB86B8-C4A8-4708-9BC7-47839C9B47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7190" y="2132779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672F00F-4BDD-471D-AE8C-2DD947DE42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67190" y="1553473"/>
            <a:ext cx="4215899" cy="569254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897237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7C2BB5-73E6-4983-A46A-3047093CF3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11329" y="6378576"/>
            <a:ext cx="1421332" cy="365125"/>
          </a:xfrm>
          <a:prstGeom prst="rect">
            <a:avLst/>
          </a:prstGeom>
        </p:spPr>
        <p:txBody>
          <a:bodyPr/>
          <a:lstStyle/>
          <a:p>
            <a:r>
              <a:rPr lang="en-IN"/>
              <a:t>© Copyright 2021 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C384-EBAC-49C6-83F5-BB50378BAA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32660" y="6378576"/>
            <a:ext cx="451351" cy="365125"/>
          </a:xfrm>
          <a:prstGeom prst="rect">
            <a:avLst/>
          </a:prstGeom>
        </p:spPr>
        <p:txBody>
          <a:bodyPr/>
          <a:lstStyle/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A12B3-7510-4150-8464-376CF6D0CA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54DFC9C-9E8B-4988-AC1A-730862CFA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988" y="1860547"/>
            <a:ext cx="8168199" cy="1006990"/>
          </a:xfrm>
        </p:spPr>
        <p:txBody>
          <a:bodyPr anchor="b">
            <a:normAutofit/>
          </a:bodyPr>
          <a:lstStyle>
            <a:lvl1pPr algn="l">
              <a:defRPr sz="5400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  <a:endParaRPr lang="en-IN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B584-BFF0-42D5-B753-69AEB3429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2974566"/>
            <a:ext cx="5688012" cy="694764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339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sub-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4" y="2234101"/>
            <a:ext cx="9877972" cy="3113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449DD1-4C6C-4910-A091-15F5407080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" y="1510731"/>
            <a:ext cx="10360152" cy="581552"/>
          </a:xfrm>
        </p:spPr>
        <p:txBody>
          <a:bodyPr anchor="ctr">
            <a:noAutofit/>
          </a:bodyPr>
          <a:lstStyle>
            <a:lvl1pPr algn="l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err="1"/>
              <a:t>Subheadline</a:t>
            </a:r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00B2D3-0655-4CCC-8A38-D2E491A6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06948E-E11C-4EFD-A5BE-CEBE242C58F3}"/>
              </a:ext>
            </a:extLst>
          </p:cNvPr>
          <p:cNvSpPr/>
          <p:nvPr userDrawn="1"/>
        </p:nvSpPr>
        <p:spPr>
          <a:xfrm>
            <a:off x="4999703" y="1321144"/>
            <a:ext cx="2241755" cy="1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F3AC565-4CA9-4F7B-AD91-E7D0CEAC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5061" y="6378574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D79D788-F521-4B7A-A13C-36D5C24F2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581" y="6378575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283-A3C7-45E7-9A9C-D2C157CC9FDA}"/>
              </a:ext>
            </a:extLst>
          </p:cNvPr>
          <p:cNvSpPr/>
          <p:nvPr userDrawn="1"/>
        </p:nvSpPr>
        <p:spPr>
          <a:xfrm>
            <a:off x="915923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4181248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E1E56-96BA-45F3-B189-81D835808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439A4-24B6-4605-B023-0E9DF393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1D819-4A21-45E2-AD7A-77A1B2FD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A328F2C-1EC0-454F-A68D-5A02E64D9AE2}"/>
              </a:ext>
            </a:extLst>
          </p:cNvPr>
          <p:cNvSpPr txBox="1">
            <a:spLocks/>
          </p:cNvSpPr>
          <p:nvPr userDrawn="1"/>
        </p:nvSpPr>
        <p:spPr>
          <a:xfrm>
            <a:off x="9194194" y="6413239"/>
            <a:ext cx="1554480" cy="36512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© Copyright 2021 RES</a:t>
            </a:r>
          </a:p>
        </p:txBody>
      </p:sp>
    </p:spTree>
    <p:extLst>
      <p:ext uri="{BB962C8B-B14F-4D97-AF65-F5344CB8AC3E}">
        <p14:creationId xmlns:p14="http://schemas.microsoft.com/office/powerpoint/2010/main" val="2972702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A5A61F-38C4-4AC5-A568-473A2674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2EB7E7-36AF-46C7-850E-8AC5AF439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227" y="6242683"/>
            <a:ext cx="1510854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BB55CC-5329-49AD-9D9B-8CD5E3500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21080" y="6242683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642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04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3" y="1554163"/>
            <a:ext cx="10360152" cy="45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55C96-A0C9-41AD-9FF5-E4A096899DBF}"/>
              </a:ext>
            </a:extLst>
          </p:cNvPr>
          <p:cNvSpPr/>
          <p:nvPr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DB32C2-8AF0-4B33-A4FD-5CDB2775BAE9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C0C13F-9A23-4C99-9A08-DB974505C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1966" y="6357724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446" y="6367489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EE21F7-AD2F-BF40-A117-1DC39A8F3201}"/>
              </a:ext>
            </a:extLst>
          </p:cNvPr>
          <p:cNvSpPr/>
          <p:nvPr userDrawn="1"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5F16F2F-CF8A-3E32-6FD4-6079BB0414FD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7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  <p:sldLayoutId id="2147483952" r:id="rId27"/>
    <p:sldLayoutId id="2147483953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  <p:sldLayoutId id="2147483960" r:id="rId35"/>
    <p:sldLayoutId id="2147483961" r:id="rId36"/>
    <p:sldLayoutId id="2147483962" r:id="rId37"/>
    <p:sldLayoutId id="2147483963" r:id="rId38"/>
    <p:sldLayoutId id="2147483964" r:id="rId39"/>
    <p:sldLayoutId id="2147483965" r:id="rId40"/>
    <p:sldLayoutId id="2147483966" r:id="rId41"/>
    <p:sldLayoutId id="2147483967" r:id="rId42"/>
    <p:sldLayoutId id="2147483968" r:id="rId43"/>
    <p:sldLayoutId id="2147483969" r:id="rId44"/>
    <p:sldLayoutId id="2147483970" r:id="rId45"/>
    <p:sldLayoutId id="2147483971" r:id="rId46"/>
    <p:sldLayoutId id="2147483972" r:id="rId47"/>
    <p:sldLayoutId id="2147483973" r:id="rId48"/>
    <p:sldLayoutId id="2147483974" r:id="rId49"/>
    <p:sldLayoutId id="2147483975" r:id="rId50"/>
    <p:sldLayoutId id="2147483977" r:id="rId51"/>
    <p:sldLayoutId id="2147483661" r:id="rId52"/>
    <p:sldLayoutId id="2147483662" r:id="rId53"/>
    <p:sldLayoutId id="2147483664" r:id="rId54"/>
    <p:sldLayoutId id="2147483665" r:id="rId55"/>
    <p:sldLayoutId id="2147483666" r:id="rId56"/>
    <p:sldLayoutId id="2147483667" r:id="rId57"/>
    <p:sldLayoutId id="2147483668" r:id="rId58"/>
    <p:sldLayoutId id="2147483669" r:id="rId59"/>
    <p:sldLayoutId id="2147483670" r:id="rId60"/>
    <p:sldLayoutId id="2147483672" r:id="rId61"/>
    <p:sldLayoutId id="2147483673" r:id="rId62"/>
    <p:sldLayoutId id="2147483674" r:id="rId63"/>
    <p:sldLayoutId id="2147483675" r:id="rId64"/>
    <p:sldLayoutId id="2147483676" r:id="rId65"/>
    <p:sldLayoutId id="2147483677" r:id="rId66"/>
    <p:sldLayoutId id="2147483678" r:id="rId67"/>
    <p:sldLayoutId id="2147483679" r:id="rId68"/>
    <p:sldLayoutId id="2147483680" r:id="rId69"/>
    <p:sldLayoutId id="2147483681" r:id="rId70"/>
    <p:sldLayoutId id="2147483682" r:id="rId71"/>
    <p:sldLayoutId id="2147483683" r:id="rId72"/>
    <p:sldLayoutId id="2147483684" r:id="rId73"/>
    <p:sldLayoutId id="2147483685" r:id="rId74"/>
    <p:sldLayoutId id="2147483686" r:id="rId75"/>
    <p:sldLayoutId id="2147483687" r:id="rId76"/>
    <p:sldLayoutId id="2147483688" r:id="rId77"/>
    <p:sldLayoutId id="2147483689" r:id="rId78"/>
    <p:sldLayoutId id="2147483690" r:id="rId79"/>
    <p:sldLayoutId id="2147483691" r:id="rId80"/>
    <p:sldLayoutId id="2147483692" r:id="rId81"/>
    <p:sldLayoutId id="2147483693" r:id="rId82"/>
    <p:sldLayoutId id="2147483694" r:id="rId83"/>
    <p:sldLayoutId id="2147483697" r:id="rId84"/>
    <p:sldLayoutId id="2147483698" r:id="rId85"/>
    <p:sldLayoutId id="2147483699" r:id="rId86"/>
    <p:sldLayoutId id="2147483701" r:id="rId87"/>
    <p:sldLayoutId id="2147483702" r:id="rId88"/>
    <p:sldLayoutId id="2147483703" r:id="rId89"/>
    <p:sldLayoutId id="2147483704" r:id="rId90"/>
    <p:sldLayoutId id="2147483705" r:id="rId91"/>
    <p:sldLayoutId id="2147483706" r:id="rId92"/>
    <p:sldLayoutId id="2147483707" r:id="rId93"/>
    <p:sldLayoutId id="2147483708" r:id="rId94"/>
    <p:sldLayoutId id="2147483709" r:id="rId95"/>
    <p:sldLayoutId id="2147483710" r:id="rId96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FCDB-17EC-4725-BD34-614CCBD4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FE51C-1879-43C6-A87E-32783F4A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3" y="1554163"/>
            <a:ext cx="10360152" cy="45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55C96-A0C9-41AD-9FF5-E4A096899DBF}"/>
              </a:ext>
            </a:extLst>
          </p:cNvPr>
          <p:cNvSpPr/>
          <p:nvPr userDrawn="1"/>
        </p:nvSpPr>
        <p:spPr>
          <a:xfrm>
            <a:off x="5016001" y="1341680"/>
            <a:ext cx="2159999" cy="7199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DB32C2-8AF0-4B33-A4FD-5CDB2775BAE9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1" y="5648036"/>
            <a:ext cx="2462948" cy="120996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C0C13F-9A23-4C99-9A08-DB974505C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41966" y="6357724"/>
            <a:ext cx="1554480" cy="365125"/>
          </a:xfrm>
          <a:prstGeom prst="rect">
            <a:avLst/>
          </a:prstGeom>
        </p:spPr>
        <p:txBody>
          <a:bodyPr anchor="b" anchorCtr="0"/>
          <a:lstStyle>
            <a:lvl1pPr algn="r">
              <a:defRPr sz="1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IN"/>
              <a:t>© Copyright 2021 RES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6BE7D4-BAEC-4124-AAA8-7CF5E45D7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96446" y="6367489"/>
            <a:ext cx="451351" cy="365125"/>
          </a:xfrm>
          <a:prstGeom prst="rect">
            <a:avLst/>
          </a:prstGeom>
        </p:spPr>
        <p:txBody>
          <a:bodyPr anchor="b" anchorCtr="0"/>
          <a:lstStyle>
            <a:lvl1pPr>
              <a:defRPr sz="1100" b="1">
                <a:solidFill>
                  <a:schemeClr val="accent1"/>
                </a:solidFill>
              </a:defRPr>
            </a:lvl1pPr>
          </a:lstStyle>
          <a:p>
            <a:fld id="{995E1529-A3B7-4E78-B837-5D91434E5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20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  <p:sldLayoutId id="2147484001" r:id="rId23"/>
    <p:sldLayoutId id="2147484002" r:id="rId24"/>
    <p:sldLayoutId id="2147484003" r:id="rId25"/>
    <p:sldLayoutId id="2147484004" r:id="rId26"/>
    <p:sldLayoutId id="2147484005" r:id="rId27"/>
    <p:sldLayoutId id="2147484006" r:id="rId28"/>
    <p:sldLayoutId id="2147484007" r:id="rId29"/>
    <p:sldLayoutId id="2147484008" r:id="rId30"/>
    <p:sldLayoutId id="2147484009" r:id="rId31"/>
    <p:sldLayoutId id="2147484010" r:id="rId32"/>
    <p:sldLayoutId id="2147484011" r:id="rId33"/>
    <p:sldLayoutId id="2147484012" r:id="rId34"/>
    <p:sldLayoutId id="2147484013" r:id="rId35"/>
    <p:sldLayoutId id="2147484014" r:id="rId36"/>
    <p:sldLayoutId id="2147484015" r:id="rId37"/>
    <p:sldLayoutId id="2147484016" r:id="rId38"/>
    <p:sldLayoutId id="2147484017" r:id="rId39"/>
    <p:sldLayoutId id="2147484018" r:id="rId40"/>
    <p:sldLayoutId id="2147484019" r:id="rId41"/>
    <p:sldLayoutId id="2147484020" r:id="rId42"/>
    <p:sldLayoutId id="2147484021" r:id="rId43"/>
    <p:sldLayoutId id="2147484022" r:id="rId44"/>
    <p:sldLayoutId id="2147484023" r:id="rId45"/>
    <p:sldLayoutId id="2147484024" r:id="rId46"/>
    <p:sldLayoutId id="2147484025" r:id="rId47"/>
    <p:sldLayoutId id="2147484026" r:id="rId48"/>
    <p:sldLayoutId id="2147484027" r:id="rId49"/>
    <p:sldLayoutId id="2147484028" r:id="rId50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257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867">
          <p15:clr>
            <a:srgbClr val="F26B43"/>
          </p15:clr>
        </p15:guide>
        <p15:guide id="6" orient="horz" pos="3861">
          <p15:clr>
            <a:srgbClr val="F26B43"/>
          </p15:clr>
        </p15:guide>
        <p15:guide id="7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E3C83-DE7C-2D31-C0F8-939099D39198}"/>
              </a:ext>
            </a:extLst>
          </p:cNvPr>
          <p:cNvSpPr txBox="1"/>
          <p:nvPr/>
        </p:nvSpPr>
        <p:spPr>
          <a:xfrm>
            <a:off x="7190059" y="5147353"/>
            <a:ext cx="480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2"/>
                </a:solidFill>
              </a:rPr>
              <a:t>April 17, 2024</a:t>
            </a:r>
          </a:p>
        </p:txBody>
      </p:sp>
      <p:pic>
        <p:nvPicPr>
          <p:cNvPr id="18" name="Picture Placeholder 17" descr="A field of yellow flowers&#10;&#10;Description automatically generated">
            <a:extLst>
              <a:ext uri="{FF2B5EF4-FFF2-40B4-BE49-F238E27FC236}">
                <a16:creationId xmlns:a16="http://schemas.microsoft.com/office/drawing/2014/main" id="{30FE8D1B-7A92-157B-6080-EC64A903DAD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2" b="22992"/>
          <a:stretch>
            <a:fillRect/>
          </a:stretch>
        </p:blipFill>
        <p:spPr>
          <a:xfrm>
            <a:off x="193547" y="193439"/>
            <a:ext cx="11804905" cy="478093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B0550F8-C52B-7CD9-1807-F6042A5A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15" y="3322287"/>
            <a:ext cx="5491896" cy="1386771"/>
          </a:xfrm>
        </p:spPr>
        <p:txBody>
          <a:bodyPr>
            <a:normAutofit fontScale="90000"/>
          </a:bodyPr>
          <a:lstStyle/>
          <a:p>
            <a:r>
              <a:rPr lang="en-US" dirty="0"/>
              <a:t>Soil Carbon Measurement and Monitoring as a Tool of Restoration Progress</a:t>
            </a:r>
          </a:p>
        </p:txBody>
      </p:sp>
    </p:spTree>
    <p:extLst>
      <p:ext uri="{BB962C8B-B14F-4D97-AF65-F5344CB8AC3E}">
        <p14:creationId xmlns:p14="http://schemas.microsoft.com/office/powerpoint/2010/main" val="3297369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14808" r="22300"/>
          <a:stretch/>
        </p:blipFill>
        <p:spPr>
          <a:xfrm>
            <a:off x="5668651" y="879605"/>
            <a:ext cx="6297924" cy="5731437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21730" r="7733" b="30447"/>
          <a:stretch/>
        </p:blipFill>
        <p:spPr>
          <a:xfrm>
            <a:off x="217749" y="3776763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9555" r="16543" b="28559"/>
          <a:stretch/>
        </p:blipFill>
        <p:spPr>
          <a:xfrm rot="10800000">
            <a:off x="217749" y="87960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64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t="23193" r="16150" b="-675"/>
          <a:stretch/>
        </p:blipFill>
        <p:spPr>
          <a:xfrm>
            <a:off x="5668651" y="879605"/>
            <a:ext cx="6297924" cy="5731437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1" r="16051" b="12539"/>
          <a:stretch/>
        </p:blipFill>
        <p:spPr>
          <a:xfrm>
            <a:off x="217749" y="3776763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7847" b="34845"/>
          <a:stretch/>
        </p:blipFill>
        <p:spPr>
          <a:xfrm>
            <a:off x="217749" y="87960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08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3835" r="55668" b="27451"/>
          <a:stretch/>
        </p:blipFill>
        <p:spPr>
          <a:xfrm rot="10800000">
            <a:off x="4001277" y="1344004"/>
            <a:ext cx="4189446" cy="5158307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t="8622" r="15631" b="716"/>
          <a:stretch/>
        </p:blipFill>
        <p:spPr>
          <a:xfrm rot="5400000">
            <a:off x="7600267" y="2151618"/>
            <a:ext cx="5158310" cy="354307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0C43FB-6734-96D8-9E95-9156044BF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07"/>
          <a:stretch/>
        </p:blipFill>
        <p:spPr>
          <a:xfrm>
            <a:off x="241039" y="1344004"/>
            <a:ext cx="3543076" cy="515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2F3A0-E446-44D0-0004-E4B5A941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23" y="1554163"/>
            <a:ext cx="10360152" cy="455895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Can comparisons of SOC between remnant and restored ecosystems act as a tool for restoration progress?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39F8C-8DB3-20ED-4A11-4860850C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 anchor="b">
            <a:normAutofit/>
          </a:bodyPr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A3BF46D-4956-F04A-98C6-84011608C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0649" y="6457261"/>
            <a:ext cx="451351" cy="365125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N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4578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D5E74B-57DE-7157-41D7-1E8B3BBA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5" y="948865"/>
            <a:ext cx="7184858" cy="5328109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/>
              <a:t>UHCC (La Marque, Galveston Co., TX)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-925-acre site is a hub for coastal prairie restoration, research, training, and education.  It was designated “Texas Institute for Coastal Prairie Research and Education” by the Texas Legislature in 2017.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-Former Camp Wallace military base (~1940-1960), then </a:t>
            </a:r>
            <a:r>
              <a:rPr lang="en-US" sz="1400">
                <a:cs typeface="Segoe UI"/>
              </a:rPr>
              <a:t>a</a:t>
            </a:r>
            <a:r>
              <a:rPr lang="en-US" sz="1400"/>
              <a:t>cquired by UH in 1960 and established as UHCC by 1972.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</a:t>
            </a:r>
            <a:r>
              <a:rPr lang="en-US" sz="1400" err="1"/>
              <a:t>Aumann</a:t>
            </a:r>
            <a:r>
              <a:rPr lang="en-US" sz="1400"/>
              <a:t> Prairie, Southwest Prairie, and South-Central Prairie are unbroken remnants (e.g. never tilled) and recognized by USFWS and TPWD as high quality remnant native prairies, with 364 plant species identified.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err="1"/>
              <a:t>Lawther</a:t>
            </a:r>
            <a:r>
              <a:rPr lang="en-US" sz="1900"/>
              <a:t> - Deer Park Prairie (Deer Park, Harris Co., TX)</a:t>
            </a:r>
            <a:endParaRPr lang="en-US" sz="1900">
              <a:cs typeface="Segoe UI"/>
            </a:endParaRP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-51-acre High Quality Remnant Prairie – a “platinum prairie” 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-Discovered in 2011 by local birder and naturalist Don </a:t>
            </a:r>
            <a:r>
              <a:rPr lang="en-US" sz="1400" err="1"/>
              <a:t>Verser</a:t>
            </a:r>
            <a:r>
              <a:rPr lang="en-US" sz="1400"/>
              <a:t> and protected after extensive fundraising campaign led by Bayou Land Conservancy in 2013.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-Donated to Native Prairie Association of Texas, who stewards the site 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-Jason Singhurst’s (TPWD) 2018 study describes 6 plant community associations and 346 plant species.</a:t>
            </a:r>
          </a:p>
          <a:p>
            <a:pPr lvl="1">
              <a:lnSpc>
                <a:spcPct val="110000"/>
              </a:lnSpc>
              <a:buClr>
                <a:schemeClr val="bg1"/>
              </a:buClr>
            </a:pPr>
            <a:r>
              <a:rPr lang="en-US" sz="1400"/>
              <a:t>-Used as a reference site in the UHCC Soil Carbon &amp; Vegetation study.</a:t>
            </a:r>
          </a:p>
          <a:p>
            <a:pPr>
              <a:lnSpc>
                <a:spcPct val="110000"/>
              </a:lnSpc>
            </a:pPr>
            <a:endParaRPr lang="en-US" sz="1900"/>
          </a:p>
        </p:txBody>
      </p:sp>
      <p:pic>
        <p:nvPicPr>
          <p:cNvPr id="11" name="Picture Placeholder 10" descr="A map of the united states&#10;&#10;Description automatically generated">
            <a:extLst>
              <a:ext uri="{FF2B5EF4-FFF2-40B4-BE49-F238E27FC236}">
                <a16:creationId xmlns:a16="http://schemas.microsoft.com/office/drawing/2014/main" id="{F2C46289-0BAD-5319-1350-8A15EBDA92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529" r="13529"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02EE601-8A08-186C-711C-D3B00600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/>
              <a:t>UHCC  and </a:t>
            </a:r>
            <a:r>
              <a:rPr lang="en-US" sz="3200" err="1"/>
              <a:t>Lawther</a:t>
            </a:r>
            <a:r>
              <a:rPr lang="en-US" sz="3200"/>
              <a:t>-Deer Park Prairie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3E89A0C-FEEC-2FFA-971C-27882972D8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3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N" sz="3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atellite view of a field&#10;&#10;Description automatically generated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20021" r="6340" b="18154"/>
          <a:stretch/>
        </p:blipFill>
        <p:spPr>
          <a:xfrm>
            <a:off x="6227545" y="1123949"/>
            <a:ext cx="5745510" cy="491271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5" y="1123949"/>
            <a:ext cx="5812286" cy="491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4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785" y="1016359"/>
            <a:ext cx="6700329" cy="5025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5CCF6-E431-6515-2D7D-0B9F919AB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20"/>
          <a:stretch/>
        </p:blipFill>
        <p:spPr>
          <a:xfrm>
            <a:off x="7224479" y="1016359"/>
            <a:ext cx="4663736" cy="50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84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r="25868"/>
          <a:stretch/>
        </p:blipFill>
        <p:spPr>
          <a:xfrm rot="5400000">
            <a:off x="580731" y="764176"/>
            <a:ext cx="5901342" cy="5701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3C7F3E-626F-F63E-8467-CEFE25AC3B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6" b="22082"/>
          <a:stretch/>
        </p:blipFill>
        <p:spPr>
          <a:xfrm>
            <a:off x="7087611" y="664050"/>
            <a:ext cx="4423532" cy="2933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82450-D714-D708-8FFE-13B8069A9F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002" b="23686"/>
          <a:stretch/>
        </p:blipFill>
        <p:spPr>
          <a:xfrm>
            <a:off x="7087611" y="3627837"/>
            <a:ext cx="4423532" cy="293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4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Sampling Procedure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7C84B-16DC-59F5-4F76-EAE6BA23F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" t="21046" r="1" b="8738"/>
          <a:stretch/>
        </p:blipFill>
        <p:spPr>
          <a:xfrm>
            <a:off x="6574696" y="948865"/>
            <a:ext cx="5287019" cy="2784375"/>
          </a:xfrm>
          <a:prstGeom prst="rect">
            <a:avLst/>
          </a:prstGeom>
          <a:noFill/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4BC875F1-2396-2CA0-92C1-FDAD6BBC2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116" r="-214" b="11002"/>
          <a:stretch/>
        </p:blipFill>
        <p:spPr>
          <a:xfrm>
            <a:off x="6574695" y="3820108"/>
            <a:ext cx="5287020" cy="2923592"/>
          </a:xfrm>
          <a:prstGeom prst="rect">
            <a:avLst/>
          </a:prstGeom>
          <a:noFill/>
        </p:spPr>
      </p:pic>
      <p:pic>
        <p:nvPicPr>
          <p:cNvPr id="11" name="Picture Placeholder 13" descr="A person sitting in a field&#10;&#10;Description automatically generated">
            <a:extLst>
              <a:ext uri="{FF2B5EF4-FFF2-40B4-BE49-F238E27FC236}">
                <a16:creationId xmlns:a16="http://schemas.microsoft.com/office/drawing/2014/main" id="{95839F30-3834-267D-5A39-FA5798E4F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998" r="4076" b="12999"/>
          <a:stretch/>
        </p:blipFill>
        <p:spPr>
          <a:xfrm>
            <a:off x="330285" y="948865"/>
            <a:ext cx="5878838" cy="5794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539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0" r="23440"/>
          <a:stretch/>
        </p:blipFill>
        <p:spPr>
          <a:xfrm>
            <a:off x="6728571" y="1552353"/>
            <a:ext cx="5244484" cy="448431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Sampling Procedure – Tallow dominated vs Remnant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00" y="1552353"/>
            <a:ext cx="5308200" cy="4481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16728-20D2-5EC3-78E9-EB678C6AEA8E}"/>
              </a:ext>
            </a:extLst>
          </p:cNvPr>
          <p:cNvSpPr txBox="1"/>
          <p:nvPr/>
        </p:nvSpPr>
        <p:spPr>
          <a:xfrm>
            <a:off x="787800" y="1140873"/>
            <a:ext cx="53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Floristic</a:t>
            </a:r>
            <a:r>
              <a:rPr lang="en-US" dirty="0"/>
              <a:t> Quality Index (FQI) = 7.5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BC3920-812B-F41E-065F-8C158C4D740B}"/>
              </a:ext>
            </a:extLst>
          </p:cNvPr>
          <p:cNvSpPr txBox="1"/>
          <p:nvPr/>
        </p:nvSpPr>
        <p:spPr>
          <a:xfrm>
            <a:off x="6728571" y="1183021"/>
            <a:ext cx="530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 = 76</a:t>
            </a:r>
          </a:p>
        </p:txBody>
      </p:sp>
    </p:spTree>
    <p:extLst>
      <p:ext uri="{BB962C8B-B14F-4D97-AF65-F5344CB8AC3E}">
        <p14:creationId xmlns:p14="http://schemas.microsoft.com/office/powerpoint/2010/main" val="253844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932C9-7C8F-ED0B-C933-F1C485635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Soil Organic Carbon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42ECD-9D16-9183-464B-2A09BB7E6C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Global soil organic carbon (SOC) stock estimates average 133.4 (</a:t>
            </a:r>
            <a:r>
              <a:rPr lang="en-US" dirty="0">
                <a:latin typeface="Aptos Narrow" panose="020B0004020202020204" pitchFamily="34" charset="0"/>
              </a:rPr>
              <a:t>±15.8) </a:t>
            </a:r>
            <a:r>
              <a:rPr lang="en-US" dirty="0" err="1">
                <a:latin typeface="Aptos Narrow" panose="020B0004020202020204" pitchFamily="34" charset="0"/>
              </a:rPr>
              <a:t>tonnes</a:t>
            </a:r>
            <a:r>
              <a:rPr lang="en-US" dirty="0">
                <a:latin typeface="Aptos Narrow" panose="020B0004020202020204" pitchFamily="34" charset="0"/>
              </a:rPr>
              <a:t>/hectare, total between 2376–2456 Gt</a:t>
            </a:r>
            <a:r>
              <a:rPr lang="en-US" baseline="30000" dirty="0">
                <a:latin typeface="Aptos Narrow" panose="020B0004020202020204" pitchFamily="34" charset="0"/>
              </a:rPr>
              <a:t>1</a:t>
            </a:r>
          </a:p>
          <a:p>
            <a:r>
              <a:rPr lang="en-US" dirty="0"/>
              <a:t>Atmospheric carbon is estimated around 800 Gt</a:t>
            </a:r>
            <a:r>
              <a:rPr lang="en-US" baseline="30000" dirty="0"/>
              <a:t>2</a:t>
            </a:r>
          </a:p>
          <a:p>
            <a:r>
              <a:rPr lang="en-US" dirty="0"/>
              <a:t>Anthropogenic sources between 6-8 Gt/yr</a:t>
            </a:r>
            <a:r>
              <a:rPr lang="en-US" baseline="30000" dirty="0"/>
              <a:t>2</a:t>
            </a:r>
          </a:p>
          <a:p>
            <a:r>
              <a:rPr lang="en-US" dirty="0"/>
              <a:t>Potential to sequester 1-2 Gt C/</a:t>
            </a:r>
            <a:r>
              <a:rPr lang="en-US" dirty="0" err="1"/>
              <a:t>yr</a:t>
            </a:r>
            <a:r>
              <a:rPr lang="en-US" dirty="0"/>
              <a:t> (3.4-6.8 Gt CO</a:t>
            </a:r>
            <a:r>
              <a:rPr lang="en-US" baseline="-25000" dirty="0"/>
              <a:t>2</a:t>
            </a:r>
            <a:r>
              <a:rPr lang="en-US" dirty="0"/>
              <a:t>e) in global grasslands</a:t>
            </a:r>
            <a:r>
              <a:rPr lang="en-US" baseline="30000" dirty="0"/>
              <a:t>3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13FEFD70-0F47-40EE-87CF-107D04781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F13D-389C-DAFD-78C8-AC06211D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1088" y="6176964"/>
            <a:ext cx="9822710" cy="681036"/>
          </a:xfrm>
        </p:spPr>
        <p:txBody>
          <a:bodyPr anchor="t"/>
          <a:lstStyle/>
          <a:p>
            <a:pPr marL="228600" indent="-228600" algn="l">
              <a:buAutoNum type="arabicPeriod"/>
            </a:pP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Batjes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N. H. (1996). Total carbon and nitrogen in the soils of the world.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European Journal of Soil 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47(2), 151-163.</a:t>
            </a:r>
          </a:p>
          <a:p>
            <a:pPr marL="228600" indent="-228600" algn="l">
              <a:buAutoNum type="arabicPeriod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Fang, J., Zhu, J., Wang, S., Yue, C., &amp; Shen, H. (2011). Global warming, human-induced carbon emissions, and their uncertainties.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 China Earth Sciences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54(10), 1458-1468.</a:t>
            </a:r>
          </a:p>
          <a:p>
            <a:pPr marL="228600" indent="-228600" algn="l">
              <a:buAutoNum type="arabicPeriod"/>
            </a:pP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Bai, Y., &amp;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Cotrufo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M. F. (2022). Grassland soil carbon sequestration: Current understanding, challenges, and solutions.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377(6606), 603–608.</a:t>
            </a:r>
          </a:p>
          <a:p>
            <a:pPr marL="228600" indent="-228600" algn="l">
              <a:buAutoNum type="arabicPeriod"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28600" indent="-228600" algn="l">
              <a:buAutoNum type="arabicPeriod"/>
            </a:pP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CCD09D44-234C-909F-15FE-0D52B46F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954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F05435-E2BC-56E6-2239-49A9864B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Results of SOC in Remnant vs Tallow-dominated zones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69F29A2-7A5F-AF89-ED97-8F3FA8CC21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1369735" y="1825625"/>
            <a:ext cx="4234933" cy="4234933"/>
          </a:xfr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220B4A6-267B-30C0-0B59-05A4783D9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</a:t>
            </a:r>
            <a:r>
              <a:rPr lang="en-US" baseline="-25000" dirty="0"/>
              <a:t>1,75</a:t>
            </a:r>
            <a:r>
              <a:rPr lang="en-US" dirty="0"/>
              <a:t> = 5.175, p = 0.026</a:t>
            </a:r>
          </a:p>
          <a:p>
            <a:pPr marL="0" indent="0">
              <a:buNone/>
            </a:pPr>
            <a:r>
              <a:rPr lang="en-US" dirty="0"/>
              <a:t>UHCC only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5F37FE-7AF3-70F0-D7DD-5F0AF93B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1966" y="6357724"/>
            <a:ext cx="155448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05514-AD00-9CFA-6622-8BB502BE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446" y="6367489"/>
            <a:ext cx="451351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995E1529-A3B7-4E78-B837-5D91434E5232}" type="slidenum">
              <a:rPr lang="en-IN" smtClean="0"/>
              <a:pPr>
                <a:spcAft>
                  <a:spcPts val="600"/>
                </a:spcAft>
              </a:pPr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7018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D6EBEB1-8007-CF71-5D7C-C393BE3D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4" y="365126"/>
            <a:ext cx="10360152" cy="888916"/>
          </a:xfrm>
        </p:spPr>
        <p:txBody>
          <a:bodyPr/>
          <a:lstStyle/>
          <a:p>
            <a:r>
              <a:rPr lang="en-US" dirty="0"/>
              <a:t>Relationship between SOC and FQI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E3F5667-C174-D352-A6BA-15C1613ACBC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91001" y="1825625"/>
            <a:ext cx="4213668" cy="421366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DEE1D-1D54-93BA-15E2-BCDE677B02B2}"/>
              </a:ext>
            </a:extLst>
          </p:cNvPr>
          <p:cNvSpPr txBox="1"/>
          <p:nvPr/>
        </p:nvSpPr>
        <p:spPr>
          <a:xfrm>
            <a:off x="6172200" y="1825625"/>
            <a:ext cx="4213668" cy="4213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Other factors: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Pimple (</a:t>
            </a:r>
            <a:r>
              <a:rPr lang="en-US" sz="2000" dirty="0" err="1"/>
              <a:t>mima</a:t>
            </a:r>
            <a:r>
              <a:rPr lang="en-US" sz="2000" dirty="0"/>
              <a:t>) mounds and prairie potholes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Recent management actions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Oyster shells</a:t>
            </a:r>
          </a:p>
          <a:p>
            <a:pPr marL="685800" lvl="1" indent="-228600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Short-term study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BD4037-38B7-222E-3559-C45F254F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41966" y="6357724"/>
            <a:ext cx="155448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1EAC9-7F78-9C85-B30C-68D00C3D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446" y="6367489"/>
            <a:ext cx="451351" cy="365125"/>
          </a:xfrm>
        </p:spPr>
        <p:txBody>
          <a:bodyPr anchor="b" anchorCtr="0">
            <a:normAutofit/>
          </a:bodyPr>
          <a:lstStyle/>
          <a:p>
            <a:pPr>
              <a:spcAft>
                <a:spcPts val="600"/>
              </a:spcAft>
            </a:pPr>
            <a:fld id="{995E1529-A3B7-4E78-B837-5D91434E523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5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AE68-CEEB-B8DA-CCBF-7D69FB3D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 of FQI and SOC (UHCC)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13DA0-5F05-26C1-58C5-58302415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0E3E-F4FB-7714-9FA5-9DA9768BC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 descr="A map of land with green and red areas&#10;&#10;Description automatically generated">
            <a:extLst>
              <a:ext uri="{FF2B5EF4-FFF2-40B4-BE49-F238E27FC236}">
                <a16:creationId xmlns:a16="http://schemas.microsoft.com/office/drawing/2014/main" id="{0A0FC38C-C832-AAB8-47F4-BFBDCF1FD3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10" y="1825625"/>
            <a:ext cx="2815881" cy="43513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Content Placeholder 5" descr="A map of land with different colored areas&#10;&#10;Description automatically generated">
            <a:extLst>
              <a:ext uri="{FF2B5EF4-FFF2-40B4-BE49-F238E27FC236}">
                <a16:creationId xmlns:a16="http://schemas.microsoft.com/office/drawing/2014/main" id="{7BCCAAED-46CD-5492-6104-635FFEE38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11" y="1825625"/>
            <a:ext cx="2815261" cy="4351338"/>
          </a:xfr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13DA4B-E395-2EC4-4ED8-B4144103AD2C}"/>
              </a:ext>
            </a:extLst>
          </p:cNvPr>
          <p:cNvSpPr txBox="1"/>
          <p:nvPr/>
        </p:nvSpPr>
        <p:spPr>
          <a:xfrm>
            <a:off x="3148110" y="1456660"/>
            <a:ext cx="281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71C9BA-6DAB-33FA-E79A-1EDF2D98869B}"/>
              </a:ext>
            </a:extLst>
          </p:cNvPr>
          <p:cNvSpPr txBox="1"/>
          <p:nvPr/>
        </p:nvSpPr>
        <p:spPr>
          <a:xfrm>
            <a:off x="6228011" y="1456068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</a:t>
            </a:r>
          </a:p>
        </p:txBody>
      </p:sp>
    </p:spTree>
    <p:extLst>
      <p:ext uri="{BB962C8B-B14F-4D97-AF65-F5344CB8AC3E}">
        <p14:creationId xmlns:p14="http://schemas.microsoft.com/office/powerpoint/2010/main" val="1561329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1569-7A47-F6B6-3140-639CF2AE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 of FQI and SOC (Deer Park)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B00F-6DD0-D761-CED1-2FA3845EB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3DB71-DF0C-3062-1F81-88C8D273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5" descr="A map of a land with different colored areas&#10;&#10;Description automatically generated with medium confidence">
            <a:extLst>
              <a:ext uri="{FF2B5EF4-FFF2-40B4-BE49-F238E27FC236}">
                <a16:creationId xmlns:a16="http://schemas.microsoft.com/office/drawing/2014/main" id="{8B2BCFD6-B77F-AE1E-6D85-A6A8DBDDA4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86" y="1825625"/>
            <a:ext cx="2815261" cy="4351338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8" name="Content Placeholder 7" descr="A map of a field&#10;&#10;Description automatically generated">
            <a:extLst>
              <a:ext uri="{FF2B5EF4-FFF2-40B4-BE49-F238E27FC236}">
                <a16:creationId xmlns:a16="http://schemas.microsoft.com/office/drawing/2014/main" id="{0D8ACC75-FA87-F734-2B0D-BBBE944E98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5" y="1825625"/>
            <a:ext cx="2815881" cy="43513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566F80-9706-2ED1-0CB6-4284AE51C518}"/>
              </a:ext>
            </a:extLst>
          </p:cNvPr>
          <p:cNvSpPr txBox="1"/>
          <p:nvPr/>
        </p:nvSpPr>
        <p:spPr>
          <a:xfrm>
            <a:off x="3169685" y="1456293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FQI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DB4BE-394F-8C0C-3F13-D0CB2B5868E6}"/>
              </a:ext>
            </a:extLst>
          </p:cNvPr>
          <p:cNvSpPr txBox="1"/>
          <p:nvPr/>
        </p:nvSpPr>
        <p:spPr>
          <a:xfrm>
            <a:off x="6207055" y="1456293"/>
            <a:ext cx="281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</a:t>
            </a:r>
          </a:p>
        </p:txBody>
      </p:sp>
    </p:spTree>
    <p:extLst>
      <p:ext uri="{BB962C8B-B14F-4D97-AF65-F5344CB8AC3E}">
        <p14:creationId xmlns:p14="http://schemas.microsoft.com/office/powerpoint/2010/main" val="899649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C4B8C5B-C9B0-43E7-5487-648AAAADE1D7}"/>
              </a:ext>
            </a:extLst>
          </p:cNvPr>
          <p:cNvPicPr>
            <a:picLocks noGrp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" r="24"/>
          <a:stretch/>
        </p:blipFill>
        <p:spPr>
          <a:xfrm>
            <a:off x="6227545" y="1123949"/>
            <a:ext cx="4910328" cy="491271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F18E9-CF2D-F470-6502-2D8F28387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3FBD1D-8327-944A-485E-70B90802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 of SOC in different soil types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DBCFB-4DEB-C1E1-3F64-2293ADC7671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3" y="1123949"/>
            <a:ext cx="4238829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0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3C84F-EFBB-3FA5-BD2F-0C810074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the Northern Great Plains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3DF064-5A6B-EF31-A22A-B99EE3DACB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27 Ranches covering three states in the Northern Great Plains</a:t>
            </a:r>
          </a:p>
          <a:p>
            <a:r>
              <a:rPr lang="en-US" dirty="0"/>
              <a:t>Diversity metric (species richness) or total native percent cover did not correlate with SOC, but total vegetation cover did</a:t>
            </a:r>
          </a:p>
          <a:p>
            <a:pPr lvl="1"/>
            <a:r>
              <a:rPr lang="en-US" dirty="0"/>
              <a:t>Mixed effects model to account for site variations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346DC-05FA-FC64-2CF1-AA1067F5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BBBD3-50D7-04AC-A295-5B968FC2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25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040A58-BBC0-0D8D-AA20-F867A32DAE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503825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C826-2D9D-4C29-C876-1124251E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95316-D7EA-42DA-ECBA-AF98A8E343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Currently useful as a supplemental measure to traditional vegetation metrics for short term studies</a:t>
            </a:r>
          </a:p>
          <a:p>
            <a:pPr lvl="1"/>
            <a:r>
              <a:rPr lang="en-US" dirty="0"/>
              <a:t>Can provide long-term (50+ years) restoration progress after vegetation communities have stabilized</a:t>
            </a:r>
          </a:p>
          <a:p>
            <a:pPr lvl="1"/>
            <a:r>
              <a:rPr lang="en-US" dirty="0"/>
              <a:t>Potentially more effective when comparing tilled agricultural fields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B254-1B11-C16C-3CB2-64DFE80A23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Pitfalls and drawbacks</a:t>
            </a:r>
          </a:p>
          <a:p>
            <a:pPr lvl="1"/>
            <a:r>
              <a:rPr lang="en-US" dirty="0"/>
              <a:t>Even relatively nearby and similar reference ecosystems can have very different SOC values</a:t>
            </a:r>
          </a:p>
          <a:p>
            <a:pPr lvl="1"/>
            <a:r>
              <a:rPr lang="en-US" dirty="0"/>
              <a:t>Expensive relative to vegetation-based methods</a:t>
            </a:r>
          </a:p>
          <a:p>
            <a:pPr lvl="1"/>
            <a:r>
              <a:rPr lang="en-US" dirty="0"/>
              <a:t>Drivers of SOC not fully understood yet</a:t>
            </a:r>
          </a:p>
          <a:p>
            <a:pPr lvl="1"/>
            <a:r>
              <a:rPr lang="en-US" dirty="0"/>
              <a:t>Unclear causation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6F6EA-34AD-5D50-77F2-62404A23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6FF1E-EAC7-E592-B81B-7FAED941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1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1890-C31B-CF83-2DF0-2F613095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as a metric of restoration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EDD21-9543-3A3E-825B-32E7630D62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Future research</a:t>
            </a:r>
          </a:p>
          <a:p>
            <a:pPr lvl="1"/>
            <a:r>
              <a:rPr lang="en-US" dirty="0"/>
              <a:t>More detailed </a:t>
            </a:r>
            <a:r>
              <a:rPr lang="en-US" dirty="0" err="1"/>
              <a:t>chronosequence</a:t>
            </a:r>
            <a:r>
              <a:rPr lang="en-US" dirty="0"/>
              <a:t> or longitudinal studies</a:t>
            </a:r>
          </a:p>
          <a:p>
            <a:pPr lvl="1"/>
            <a:r>
              <a:rPr lang="en-US" dirty="0"/>
              <a:t>Additional studies of invaded remnant (never tilled) ecosystems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83B55-32A1-7AE5-917B-760A2BF992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64959-7B62-9D2B-A959-383BAFBB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3E96E-451C-5CEB-002A-98BB1A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1128-26AA-C995-DE02-BF806CEA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comments?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128F-1719-55DC-38E9-EE87E35195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84915-DE99-5BE2-27D2-16125E55F6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3D4A9-4F8A-29D2-ADEB-EB433969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B8FE8-AB5C-2F88-0CB2-C59F65AC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7C77E-084D-41FF-93F1-0A4C78954D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5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9F8D-7356-D320-7B50-434D29C7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 in Texas Coastal Prairies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4BF3C-30DA-6907-614C-61E27013AA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Similar to general findings</a:t>
            </a:r>
          </a:p>
          <a:p>
            <a:pPr lvl="1"/>
            <a:r>
              <a:rPr lang="en-US" dirty="0"/>
              <a:t>SOC percents overlap well with national averages</a:t>
            </a:r>
          </a:p>
          <a:p>
            <a:pPr lvl="1"/>
            <a:r>
              <a:rPr lang="en-US" dirty="0"/>
              <a:t>SOC stocks: Two studies within Houston area - 133-171 t/ha on the same site (UHCC)</a:t>
            </a:r>
          </a:p>
          <a:p>
            <a:pPr lvl="2"/>
            <a:r>
              <a:rPr lang="en-US" dirty="0"/>
              <a:t>Another site (</a:t>
            </a:r>
            <a:r>
              <a:rPr lang="en-US" dirty="0" err="1"/>
              <a:t>Lawther</a:t>
            </a:r>
            <a:r>
              <a:rPr lang="en-US" dirty="0"/>
              <a:t>-Deer Park Prairie) averaging 84 t/ha with a different soil type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BA13CD0-3D90-250A-8259-C66DFAE8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762DC54-A862-A004-6C3B-7612EDFD7C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4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E018-0B28-3DD3-C007-065770771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 in a restoration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F6E35-D9BE-B0AB-93EE-13350A5E20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 Texas agricultural fields converted to grasslands in </a:t>
            </a:r>
            <a:r>
              <a:rPr lang="en-US" dirty="0" err="1"/>
              <a:t>vertisols</a:t>
            </a:r>
            <a:r>
              <a:rPr lang="en-US" dirty="0"/>
              <a:t> (common in coastal prairies as well) sequestered carbon at a rate of 443 kg/ha/yr</a:t>
            </a:r>
            <a:r>
              <a:rPr lang="en-US" baseline="30000" dirty="0"/>
              <a:t>4</a:t>
            </a:r>
          </a:p>
          <a:p>
            <a:pPr lvl="1"/>
            <a:r>
              <a:rPr lang="en-US" dirty="0"/>
              <a:t>After 60 years, still significantly lower than remnant prairies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6FDB4-D850-0464-167F-8A9B52F0B6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SOC can take 100+ years to resemble remnant ecosystems, but SOC accumulation accelerates under imposed high diversity, late successional conditions compared to natural succession</a:t>
            </a:r>
            <a:r>
              <a:rPr lang="en-US" baseline="30000" dirty="0"/>
              <a:t>4,5</a:t>
            </a:r>
          </a:p>
          <a:p>
            <a:r>
              <a:rPr lang="en-US" dirty="0"/>
              <a:t>SOC has been observed to decrease in grasslands following invasion</a:t>
            </a:r>
            <a:r>
              <a:rPr lang="en-US" baseline="30000" dirty="0"/>
              <a:t>6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AB634-235C-96D8-A602-F7E4494B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9822" y="6176963"/>
            <a:ext cx="9843977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4. Potter, K. N.,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Torbert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H., Johnson, H., &amp; Tischler, C. (1999). Carbon Storage After Long-term Grass Establishment on Degraded Soils.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Soil 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164(10), 718-725.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5. Yang, Y., Tilman, D.,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Furey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G., &amp; Lehman, C. (2019, 2). Soil carbon sequestration accelerated by restoration of grassland biodiversity.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Nature Communications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2019 10(1), 10, 1-7.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6.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Koteen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L.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Baldocchi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D. D., &amp; Hart, J. (2011). Invasion of non-native grasses causes a drop in soil carbon storage in California grasslands,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Environ. Res. Letters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6, 1-10</a:t>
            </a:r>
          </a:p>
          <a:p>
            <a:pPr algn="l"/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C033FA-49F8-4C64-EE16-C3ED47EB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82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1666E-139A-0BBB-3F15-97C3CE95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Factors affecting soil carbon – Abiotic &amp; Anthropogenic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D6554-0AE6-EA5A-65EB-6CA98A3BD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Climate, soils</a:t>
            </a:r>
          </a:p>
          <a:p>
            <a:pPr lvl="1"/>
            <a:r>
              <a:rPr lang="en-US" dirty="0"/>
              <a:t>Slow changes that are difficult or impossible to alter</a:t>
            </a:r>
          </a:p>
          <a:p>
            <a:r>
              <a:rPr lang="en-US" dirty="0"/>
              <a:t>Human agricultural practices</a:t>
            </a:r>
          </a:p>
          <a:p>
            <a:pPr lvl="1"/>
            <a:r>
              <a:rPr lang="en-US" dirty="0"/>
              <a:t>Estimated loss of 116 Gt from soils since the start of agriculture and accelerating since 1850</a:t>
            </a:r>
            <a:r>
              <a:rPr lang="en-US" baseline="30000" dirty="0"/>
              <a:t>7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3D7E0-0D0B-CCAA-E6F7-782E5737681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909D0-07BE-7CB8-9ADC-A547F97F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8558" y="6176963"/>
            <a:ext cx="9865242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Sanderman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Hengl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T., &amp; Fiske, G. (2017). Soil carbon debt of 12,000 years of human land use.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 of the National Academy of Sciences of the United States of America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114(36), 9575–9580.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3BE5389-26C7-EC5C-80A6-5EEAB888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8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CF0F-7FB1-FED2-57E5-DC86B8D92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soil carbon – Biotic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108C-2487-BF54-5185-331770EC97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Native vegetation status</a:t>
            </a:r>
          </a:p>
          <a:p>
            <a:pPr lvl="1"/>
            <a:r>
              <a:rPr lang="en-US" dirty="0"/>
              <a:t>Non-native species (NNS) appear to accumulate more aboveground carbon, but sequester less carbon in the soil</a:t>
            </a:r>
            <a:r>
              <a:rPr lang="en-US" baseline="30000" dirty="0"/>
              <a:t>8</a:t>
            </a:r>
          </a:p>
          <a:p>
            <a:pPr lvl="1"/>
            <a:r>
              <a:rPr lang="en-US" dirty="0"/>
              <a:t>NNS alter belowground communities, increasing respiration, herbivory, and decreasing arbuscular mycorrhizal fungi, leading to greater soil carbon respiration</a:t>
            </a:r>
            <a:r>
              <a:rPr lang="en-US" baseline="30000" dirty="0"/>
              <a:t>9</a:t>
            </a:r>
          </a:p>
          <a:p>
            <a:pPr lvl="1"/>
            <a:r>
              <a:rPr lang="en-US" dirty="0"/>
              <a:t>NNS reduce diversity by outcompeting native species</a:t>
            </a:r>
          </a:p>
          <a:p>
            <a:pPr lvl="1"/>
            <a:endParaRPr lang="en-US" baseline="30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D5411-E473-E548-A109-F97D2B126C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Vegetation biodiversity</a:t>
            </a:r>
          </a:p>
          <a:p>
            <a:pPr lvl="1"/>
            <a:r>
              <a:rPr lang="en-US" dirty="0"/>
              <a:t>Belowground NPP, sequestration, and soil microbiome diversity increase with plant species diversity</a:t>
            </a:r>
            <a:r>
              <a:rPr lang="en-US" baseline="30000" dirty="0"/>
              <a:t>10,11</a:t>
            </a:r>
          </a:p>
          <a:p>
            <a:pPr lvl="1"/>
            <a:r>
              <a:rPr lang="en-US" dirty="0"/>
              <a:t>SOC shown to increase more quickly with more diverse plant communities</a:t>
            </a:r>
            <a:r>
              <a:rPr lang="en-US" baseline="30000" dirty="0"/>
              <a:t>5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89F6BD1-1784-321C-C3AF-7AF095DE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BEA77BB3-3DA3-6D77-DE47-F2CBA3DA39D1}"/>
              </a:ext>
            </a:extLst>
          </p:cNvPr>
          <p:cNvSpPr txBox="1">
            <a:spLocks/>
          </p:cNvSpPr>
          <p:nvPr/>
        </p:nvSpPr>
        <p:spPr>
          <a:xfrm>
            <a:off x="1541721" y="5541648"/>
            <a:ext cx="9812079" cy="545886"/>
          </a:xfrm>
          <a:prstGeom prst="rect">
            <a:avLst/>
          </a:prstGeom>
        </p:spPr>
        <p:txBody>
          <a:bodyPr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8.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Poeplau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C., &amp; Don, A. (2014). Soil carbon changes under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Miscanthus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driven by C</a:t>
            </a:r>
            <a:r>
              <a:rPr lang="en-US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accumulation and C</a:t>
            </a:r>
            <a:r>
              <a:rPr lang="en-US" baseline="-25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decompostion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– toward a default sequestration function.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Global Change Biology Bioenergy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6, 327-338.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9. Waller, L. P., Allen, W. J., P., B. I., Condron, L. M.,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França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F. M., Hunt, J. E., . . . Dickie, I. A. (2020). Biotic interactions drive ecosystem responses to exotic plant invaders.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Science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368, 967-972.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10. Jackson, R. B.,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Lajtha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K., Crow, S.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Hugelius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G, Kramer, M. G., &amp;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Pineiro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G. (2017). The Ecology of Soil Carbon: Pools, Vulnerabilities, and Biotic and Abiotic Controls.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Annual Review of Ecology, Evolution, and Systematics.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48, 419-445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11. Thompson, G. L. &amp; Kao-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Kniffin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J. (2016). Diversity Enhances NPP, N Retention, and Soil Microbial Diversity in Experimental Urban Grassland Assemblages. </a:t>
            </a:r>
            <a:r>
              <a:rPr lang="en-US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PLoS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ONE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11(5) 1-17</a:t>
            </a:r>
          </a:p>
        </p:txBody>
      </p:sp>
    </p:spTree>
    <p:extLst>
      <p:ext uri="{BB962C8B-B14F-4D97-AF65-F5344CB8AC3E}">
        <p14:creationId xmlns:p14="http://schemas.microsoft.com/office/powerpoint/2010/main" val="314627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11A7E-3397-7382-026B-B99A48FD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Soil carbon effects on invasive species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8930-A68F-209C-A50F-5498158F3B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Adding carbon to soils generally has a negative impact on invasive species growth</a:t>
            </a:r>
            <a:r>
              <a:rPr lang="en-US" baseline="30000" dirty="0"/>
              <a:t>12,13</a:t>
            </a:r>
          </a:p>
          <a:p>
            <a:r>
              <a:rPr lang="en-US" dirty="0"/>
              <a:t>SOC may play a role in resistance to invasion in remnant grassland ecosystems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2FE1A-5DCB-5B73-8030-1CE5BFC53D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CBA2F-3728-CF47-0911-E752DB2A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7926" y="6176963"/>
            <a:ext cx="9875873" cy="544513"/>
          </a:xfrm>
        </p:spPr>
        <p:txBody>
          <a:bodyPr anchor="t"/>
          <a:lstStyle/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12. Alpert, P., &amp; Maron, J. L. (2000). Carbon addition as a countermeasure against biological invasion by plants.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Biological Invasions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2, 33-40.</a:t>
            </a:r>
          </a:p>
          <a:p>
            <a:pPr algn="l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13. Nolan, N. E., </a:t>
            </a:r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Kulmatiski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A., Beard, K. H., &amp; Norton, J. M. (2014), Activated carbon decreases invasive plant growth by mediating plant–microbe interactions, </a:t>
            </a:r>
            <a:r>
              <a:rPr lang="en-US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Annals of Botany Plants, 7, 1-12</a:t>
            </a:r>
          </a:p>
          <a:p>
            <a:pPr algn="l"/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292E915-748A-043B-1E9D-792DEC24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660" y="6378576"/>
            <a:ext cx="4513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N" sz="1100" b="1" i="0" u="none" strike="noStrike" kern="1200" cap="none" spc="0" normalizeH="0" baseline="0" noProof="0" dirty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76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8D5E74B-57DE-7157-41D7-1E8B3BBAE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520" y="948865"/>
            <a:ext cx="4550598" cy="508795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Historic &amp; Current Extent: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~9 million ac historically, from Corpus Christi to Louisiana’s Cajun Prairie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&lt;1% remains and another 15-20% is degraded but restorable.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Tallgrass Prairie &amp; Wetlands – “a sea of grass”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-Deep clayey soils, low topographic relief – an expansive living sponge to hold and infiltrate water and sustain a diverse plant mix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-Provide abundant ecosystem services – climate, hydrology, habitat, recreation, spiritual. Critical habitat for dozens of wildlife species.</a:t>
            </a:r>
          </a:p>
          <a:p>
            <a:pPr marL="342900" indent="-34290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900" dirty="0"/>
              <a:t>Historic Land Use Change &amp; Current Threats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-Conversion to cropland and urban expansion (res/comm/</a:t>
            </a:r>
            <a:r>
              <a:rPr lang="en-US" sz="1400" dirty="0" err="1"/>
              <a:t>ind</a:t>
            </a:r>
            <a:r>
              <a:rPr lang="en-US" sz="1400" dirty="0"/>
              <a:t>), </a:t>
            </a:r>
          </a:p>
          <a:p>
            <a:pPr marL="457200" lvl="1" indent="0">
              <a:lnSpc>
                <a:spcPct val="110000"/>
              </a:lnSpc>
              <a:buClr>
                <a:schemeClr val="bg1"/>
              </a:buClr>
              <a:buNone/>
            </a:pPr>
            <a:r>
              <a:rPr lang="en-US" sz="1400" dirty="0"/>
              <a:t>-Decimated by overgrazing and degraded by fire suppression and resulting woody invasion by native and invasive species (Chinese tallow) further encroaching on habitat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2EE601-8A08-186C-711C-D3B00600B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200"/>
              <a:t>Gulf Coast Prairies and Marshes Ecoregion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3E89A0C-FEEC-2FFA-971C-27882972D8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3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N" sz="3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5BE675-CB0B-0708-DDC0-EB415273B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051" b="11493"/>
          <a:stretch/>
        </p:blipFill>
        <p:spPr>
          <a:xfrm>
            <a:off x="4678117" y="948865"/>
            <a:ext cx="7217960" cy="5297348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05BDEAD-007D-4299-5737-AF1FC8349C0E}"/>
              </a:ext>
            </a:extLst>
          </p:cNvPr>
          <p:cNvSpPr txBox="1">
            <a:spLocks/>
          </p:cNvSpPr>
          <p:nvPr/>
        </p:nvSpPr>
        <p:spPr>
          <a:xfrm>
            <a:off x="4678117" y="6490990"/>
            <a:ext cx="6675682" cy="230486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Image: Native Prairie Association of Texas, 2024</a:t>
            </a:r>
          </a:p>
        </p:txBody>
      </p:sp>
    </p:spTree>
    <p:extLst>
      <p:ext uri="{BB962C8B-B14F-4D97-AF65-F5344CB8AC3E}">
        <p14:creationId xmlns:p14="http://schemas.microsoft.com/office/powerpoint/2010/main" val="1454281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D9E0822-AD19-1FBC-B704-09B50A64EB3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D89955D5-719D-A1E3-6E84-36979B07E6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9" t="27992" r="-100" b="27329"/>
          <a:stretch/>
        </p:blipFill>
        <p:spPr>
          <a:xfrm>
            <a:off x="6687818" y="3895929"/>
            <a:ext cx="5287021" cy="2784374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EB51D9B-42B7-2B02-DB41-A62506276E5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28446" r="30956" b="24978"/>
          <a:stretch/>
        </p:blipFill>
        <p:spPr>
          <a:xfrm rot="10800000">
            <a:off x="6687818" y="948865"/>
            <a:ext cx="5287019" cy="278437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005B469-70A0-D1F7-ABB9-6D06F947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Coastal Prairie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CCC7A-3319-EA68-CFB2-791747C026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378575"/>
            <a:ext cx="45085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5E1529-A3B7-4E78-B837-5D91434E5232}" type="slidenum">
              <a:rPr kumimoji="0" lang="en-IN" sz="1100" b="1" i="0" u="none" strike="noStrike" kern="1200" cap="none" spc="0" normalizeH="0" baseline="0" noProof="0" smtClean="0">
                <a:ln>
                  <a:noFill/>
                </a:ln>
                <a:solidFill>
                  <a:srgbClr val="95A54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N" sz="1100" b="1" i="0" u="none" strike="noStrike" kern="1200" cap="none" spc="0" normalizeH="0" baseline="0" noProof="0">
              <a:ln>
                <a:noFill/>
              </a:ln>
              <a:solidFill>
                <a:srgbClr val="95A54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85210"/>
      </p:ext>
    </p:extLst>
  </p:cSld>
  <p:clrMapOvr>
    <a:masterClrMapping/>
  </p:clrMapOvr>
</p:sld>
</file>

<file path=ppt/theme/theme1.xml><?xml version="1.0" encoding="utf-8"?>
<a:theme xmlns:a="http://schemas.openxmlformats.org/drawingml/2006/main" name="RES_baseTheme">
  <a:themeElements>
    <a:clrScheme name="RES Colors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95A541"/>
      </a:accent1>
      <a:accent2>
        <a:srgbClr val="00517B"/>
      </a:accent2>
      <a:accent3>
        <a:srgbClr val="406B1D"/>
      </a:accent3>
      <a:accent4>
        <a:srgbClr val="313539"/>
      </a:accent4>
      <a:accent5>
        <a:srgbClr val="135628"/>
      </a:accent5>
      <a:accent6>
        <a:srgbClr val="B67F2C"/>
      </a:accent6>
      <a:hlink>
        <a:srgbClr val="00517B"/>
      </a:hlink>
      <a:folHlink>
        <a:srgbClr val="7E315B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_baseTheme" id="{9148FFFC-DC9D-4C13-BA18-A7A825AD4538}" vid="{423CC1A3-50BB-498B-9A62-7354072E269B}"/>
    </a:ext>
  </a:extLst>
</a:theme>
</file>

<file path=ppt/theme/theme2.xml><?xml version="1.0" encoding="utf-8"?>
<a:theme xmlns:a="http://schemas.openxmlformats.org/drawingml/2006/main" name="Office Theme">
  <a:themeElements>
    <a:clrScheme name="RES Colors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95A541"/>
      </a:accent1>
      <a:accent2>
        <a:srgbClr val="00517B"/>
      </a:accent2>
      <a:accent3>
        <a:srgbClr val="406B1D"/>
      </a:accent3>
      <a:accent4>
        <a:srgbClr val="313539"/>
      </a:accent4>
      <a:accent5>
        <a:srgbClr val="135628"/>
      </a:accent5>
      <a:accent6>
        <a:srgbClr val="B67F2C"/>
      </a:accent6>
      <a:hlink>
        <a:srgbClr val="00517B"/>
      </a:hlink>
      <a:folHlink>
        <a:srgbClr val="7E315B"/>
      </a:folHlink>
    </a:clrScheme>
    <a:fontScheme name="Custom 24">
      <a:majorFont>
        <a:latin typeface="Georgi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photos" id="{A7F175F7-1093-4B66-B124-0B630DF66BD2}" vid="{D00559E3-B68B-4611-A0CF-B909A308657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DDDBF5910B7740B9470A9F85C0947C" ma:contentTypeVersion="22" ma:contentTypeDescription="Create a new document." ma:contentTypeScope="" ma:versionID="fd4b1ac2464655a68831d3d02e4ae933">
  <xsd:schema xmlns:xsd="http://www.w3.org/2001/XMLSchema" xmlns:xs="http://www.w3.org/2001/XMLSchema" xmlns:p="http://schemas.microsoft.com/office/2006/metadata/properties" xmlns:ns2="e52b8f6d-623d-4f76-8039-07279c03470a" xmlns:ns3="35900fc7-00d2-40e6-82e7-aa3b6dfa4d69" targetNamespace="http://schemas.microsoft.com/office/2006/metadata/properties" ma:root="true" ma:fieldsID="3043784fb8f66ef3d677670ae2c07ef5" ns2:_="" ns3:_="">
    <xsd:import namespace="e52b8f6d-623d-4f76-8039-07279c03470a"/>
    <xsd:import namespace="35900fc7-00d2-40e6-82e7-aa3b6dfa4d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Owner" minOccurs="0"/>
                <xsd:element ref="ns2:MediaLengthInSeconds" minOccurs="0"/>
                <xsd:element ref="ns2:ProposalLead" minOccurs="0"/>
                <xsd:element ref="ns2:Status" minOccurs="0"/>
                <xsd:element ref="ns2:Note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b8f6d-623d-4f76-8039-07279c0347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Owner" ma:index="20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ProposalLead" ma:index="22" nillable="true" ma:displayName="Responsible Party" ma:format="Dropdown" ma:list="UserInfo" ma:SharePointGroup="0" ma:internalName="ProposalLead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23" nillable="true" ma:displayName="Status" ma:format="Dropdown" ma:internalName="Status">
      <xsd:simpleType>
        <xsd:restriction base="dms:Choice">
          <xsd:enumeration value="Engaged with RES"/>
          <xsd:enumeration value="2022 Opportunity"/>
          <xsd:enumeration value="2023 Opportunity"/>
          <xsd:enumeration value="2024+ Opportunity"/>
          <xsd:enumeration value="Not Interested"/>
        </xsd:restriction>
      </xsd:simpleType>
    </xsd:element>
    <xsd:element name="Notes" ma:index="2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3a1125f-15d1-461f-b426-81de50afa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00fc7-00d2-40e6-82e7-aa3b6dfa4d6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4abb22fd-9304-4033-baec-99a1ecaba6ac}" ma:internalName="TaxCatchAll" ma:showField="CatchAllData" ma:web="35900fc7-00d2-40e6-82e7-aa3b6dfa4d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posalLead xmlns="e52b8f6d-623d-4f76-8039-07279c03470a">
      <UserInfo>
        <DisplayName/>
        <AccountId xsi:nil="true"/>
        <AccountType/>
      </UserInfo>
    </ProposalLead>
    <Status xmlns="e52b8f6d-623d-4f76-8039-07279c03470a" xsi:nil="true"/>
    <TaxCatchAll xmlns="35900fc7-00d2-40e6-82e7-aa3b6dfa4d69" xsi:nil="true"/>
    <Notes xmlns="e52b8f6d-623d-4f76-8039-07279c03470a" xsi:nil="true"/>
    <Owner xmlns="e52b8f6d-623d-4f76-8039-07279c03470a" xsi:nil="true"/>
    <lcf76f155ced4ddcb4097134ff3c332f xmlns="e52b8f6d-623d-4f76-8039-07279c0347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B583EF4-B4A4-42BB-B1CE-11A7D25FEC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199147-A779-4459-AD10-C5264EFDC3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b8f6d-623d-4f76-8039-07279c03470a"/>
    <ds:schemaRef ds:uri="35900fc7-00d2-40e6-82e7-aa3b6dfa4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A51B98-B560-4E82-A67E-6478C87E1E70}">
  <ds:schemaRefs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e52b8f6d-623d-4f76-8039-07279c03470a"/>
    <ds:schemaRef ds:uri="http://purl.org/dc/elements/1.1/"/>
    <ds:schemaRef ds:uri="35900fc7-00d2-40e6-82e7-aa3b6dfa4d69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16334</TotalTime>
  <Words>3089</Words>
  <Application>Microsoft Office PowerPoint</Application>
  <PresentationFormat>Widescreen</PresentationFormat>
  <Paragraphs>221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Aptos</vt:lpstr>
      <vt:lpstr>Aptos Narrow</vt:lpstr>
      <vt:lpstr>Arial</vt:lpstr>
      <vt:lpstr>Georgia</vt:lpstr>
      <vt:lpstr>Segoe UI</vt:lpstr>
      <vt:lpstr>Times New Roman</vt:lpstr>
      <vt:lpstr>RES_baseTheme</vt:lpstr>
      <vt:lpstr>Office Theme</vt:lpstr>
      <vt:lpstr>Soil Carbon Measurement and Monitoring as a Tool of Restoration Progress</vt:lpstr>
      <vt:lpstr>Global Soil Organic Carbon</vt:lpstr>
      <vt:lpstr>SOC in Texas Coastal Prairies</vt:lpstr>
      <vt:lpstr>SOC in a restoration context</vt:lpstr>
      <vt:lpstr>Factors affecting soil carbon – Abiotic &amp; Anthropogenic</vt:lpstr>
      <vt:lpstr>Factors affecting soil carbon – Biotic</vt:lpstr>
      <vt:lpstr>Soil carbon effects on invasive species</vt:lpstr>
      <vt:lpstr>Gulf Coast Prairies and Marshes Ecoregion</vt:lpstr>
      <vt:lpstr>Coastal Prairie Species</vt:lpstr>
      <vt:lpstr>Coastal Prairie Species</vt:lpstr>
      <vt:lpstr>Coastal Prairie Species</vt:lpstr>
      <vt:lpstr>Coastal Prairie Species</vt:lpstr>
      <vt:lpstr>SOC as a metric of restoration progress</vt:lpstr>
      <vt:lpstr>UHCC  and Lawther-Deer Park Prairie</vt:lpstr>
      <vt:lpstr>Sampling Procedure </vt:lpstr>
      <vt:lpstr>Sampling Procedure </vt:lpstr>
      <vt:lpstr>Sampling Procedure </vt:lpstr>
      <vt:lpstr>Sampling Procedure </vt:lpstr>
      <vt:lpstr>Sampling Procedure – Tallow dominated vs Remnant </vt:lpstr>
      <vt:lpstr>Results of SOC in Remnant vs Tallow-dominated zones</vt:lpstr>
      <vt:lpstr>Relationship between SOC and FQI </vt:lpstr>
      <vt:lpstr>Spatial distribution of FQI and SOC (UHCC)</vt:lpstr>
      <vt:lpstr>Spatial distribution of FQI and SOC (Deer Park)</vt:lpstr>
      <vt:lpstr>Results of SOC in different soil types </vt:lpstr>
      <vt:lpstr>Results from the Northern Great Plains</vt:lpstr>
      <vt:lpstr>SOC as a metric of restoration progress</vt:lpstr>
      <vt:lpstr>SOC as a metric of restoration progress</vt:lpstr>
      <vt:lpstr>Questions or comments?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Szuter</dc:creator>
  <cp:lastModifiedBy>Michael Szuter</cp:lastModifiedBy>
  <cp:revision>4</cp:revision>
  <dcterms:created xsi:type="dcterms:W3CDTF">2024-03-29T19:05:37Z</dcterms:created>
  <dcterms:modified xsi:type="dcterms:W3CDTF">2024-04-17T14:53:28Z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0x01010006DDDBF5910B7740B9470A9F85C0947C</vt:lpwstr>
  </property>
  <property fmtid="{D5CDD505-2E9C-101B-9397-08002B2CF9AE}" pid="3" name="MediaServiceImageTags">
    <vt:lpwstr/>
  </property>
</Properties>
</file>